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autoCompressPictures="0">
  <p:sldMasterIdLst>
    <p:sldMasterId id="2147484189" r:id="rId1"/>
  </p:sldMasterIdLst>
  <p:notesMasterIdLst>
    <p:notesMasterId r:id="rId69"/>
  </p:notesMasterIdLst>
  <p:sldIdLst>
    <p:sldId id="256" r:id="rId2"/>
    <p:sldId id="306" r:id="rId3"/>
    <p:sldId id="257" r:id="rId4"/>
    <p:sldId id="258" r:id="rId5"/>
    <p:sldId id="259" r:id="rId6"/>
    <p:sldId id="307" r:id="rId7"/>
    <p:sldId id="308" r:id="rId8"/>
    <p:sldId id="260" r:id="rId9"/>
    <p:sldId id="327" r:id="rId10"/>
    <p:sldId id="328" r:id="rId11"/>
    <p:sldId id="326" r:id="rId12"/>
    <p:sldId id="309" r:id="rId13"/>
    <p:sldId id="310" r:id="rId14"/>
    <p:sldId id="311" r:id="rId15"/>
    <p:sldId id="312" r:id="rId16"/>
    <p:sldId id="294" r:id="rId17"/>
    <p:sldId id="313" r:id="rId18"/>
    <p:sldId id="261" r:id="rId19"/>
    <p:sldId id="314" r:id="rId20"/>
    <p:sldId id="315" r:id="rId21"/>
    <p:sldId id="262" r:id="rId22"/>
    <p:sldId id="316" r:id="rId23"/>
    <p:sldId id="317" r:id="rId24"/>
    <p:sldId id="318" r:id="rId25"/>
    <p:sldId id="263" r:id="rId26"/>
    <p:sldId id="319" r:id="rId27"/>
    <p:sldId id="320" r:id="rId28"/>
    <p:sldId id="264" r:id="rId29"/>
    <p:sldId id="321" r:id="rId30"/>
    <p:sldId id="265" r:id="rId31"/>
    <p:sldId id="266" r:id="rId32"/>
    <p:sldId id="267" r:id="rId33"/>
    <p:sldId id="268" r:id="rId34"/>
    <p:sldId id="269" r:id="rId35"/>
    <p:sldId id="270" r:id="rId36"/>
    <p:sldId id="271" r:id="rId37"/>
    <p:sldId id="272" r:id="rId38"/>
    <p:sldId id="273" r:id="rId39"/>
    <p:sldId id="274" r:id="rId40"/>
    <p:sldId id="275" r:id="rId41"/>
    <p:sldId id="305" r:id="rId42"/>
    <p:sldId id="304" r:id="rId43"/>
    <p:sldId id="276" r:id="rId44"/>
    <p:sldId id="277" r:id="rId45"/>
    <p:sldId id="278" r:id="rId46"/>
    <p:sldId id="279" r:id="rId47"/>
    <p:sldId id="280" r:id="rId48"/>
    <p:sldId id="281" r:id="rId49"/>
    <p:sldId id="324" r:id="rId50"/>
    <p:sldId id="282" r:id="rId51"/>
    <p:sldId id="283" r:id="rId52"/>
    <p:sldId id="284" r:id="rId53"/>
    <p:sldId id="285" r:id="rId54"/>
    <p:sldId id="286" r:id="rId55"/>
    <p:sldId id="325" r:id="rId56"/>
    <p:sldId id="298" r:id="rId57"/>
    <p:sldId id="299" r:id="rId58"/>
    <p:sldId id="300" r:id="rId59"/>
    <p:sldId id="287" r:id="rId60"/>
    <p:sldId id="288" r:id="rId61"/>
    <p:sldId id="289" r:id="rId62"/>
    <p:sldId id="322" r:id="rId63"/>
    <p:sldId id="323" r:id="rId64"/>
    <p:sldId id="290" r:id="rId65"/>
    <p:sldId id="291" r:id="rId66"/>
    <p:sldId id="292" r:id="rId67"/>
    <p:sldId id="293" r:id="rId68"/>
  </p:sldIdLst>
  <p:sldSz cx="9144000" cy="6858000" type="screen4x3"/>
  <p:notesSz cx="6858000" cy="9144000"/>
  <p:defaultTextStyle>
    <a:defPPr>
      <a:defRPr lang="en-US"/>
    </a:defPPr>
    <a:lvl1pPr algn="l" defTabSz="457200" rtl="0" fontAlgn="base" hangingPunct="0">
      <a:spcBef>
        <a:spcPct val="0"/>
      </a:spcBef>
      <a:spcAft>
        <a:spcPct val="0"/>
      </a:spcAft>
      <a:defRPr sz="1200" kern="1200">
        <a:solidFill>
          <a:srgbClr val="000000"/>
        </a:solidFill>
        <a:latin typeface="Helvetica" charset="0"/>
        <a:ea typeface="ＭＳ Ｐゴシック" charset="-128"/>
        <a:cs typeface="+mn-cs"/>
        <a:sym typeface="Helvetica" charset="0"/>
      </a:defRPr>
    </a:lvl1pPr>
    <a:lvl2pPr marL="228600" indent="228600" algn="l" defTabSz="457200" rtl="0" fontAlgn="base" hangingPunct="0">
      <a:spcBef>
        <a:spcPct val="0"/>
      </a:spcBef>
      <a:spcAft>
        <a:spcPct val="0"/>
      </a:spcAft>
      <a:defRPr sz="1200" kern="1200">
        <a:solidFill>
          <a:srgbClr val="000000"/>
        </a:solidFill>
        <a:latin typeface="Helvetica" charset="0"/>
        <a:ea typeface="ＭＳ Ｐゴシック" charset="-128"/>
        <a:cs typeface="+mn-cs"/>
        <a:sym typeface="Helvetica" charset="0"/>
      </a:defRPr>
    </a:lvl2pPr>
    <a:lvl3pPr marL="457200" indent="457200" algn="l" defTabSz="457200" rtl="0" fontAlgn="base" hangingPunct="0">
      <a:spcBef>
        <a:spcPct val="0"/>
      </a:spcBef>
      <a:spcAft>
        <a:spcPct val="0"/>
      </a:spcAft>
      <a:defRPr sz="1200" kern="1200">
        <a:solidFill>
          <a:srgbClr val="000000"/>
        </a:solidFill>
        <a:latin typeface="Helvetica" charset="0"/>
        <a:ea typeface="ＭＳ Ｐゴシック" charset="-128"/>
        <a:cs typeface="+mn-cs"/>
        <a:sym typeface="Helvetica" charset="0"/>
      </a:defRPr>
    </a:lvl3pPr>
    <a:lvl4pPr marL="685800" indent="685800" algn="l" defTabSz="457200" rtl="0" fontAlgn="base" hangingPunct="0">
      <a:spcBef>
        <a:spcPct val="0"/>
      </a:spcBef>
      <a:spcAft>
        <a:spcPct val="0"/>
      </a:spcAft>
      <a:defRPr sz="1200" kern="1200">
        <a:solidFill>
          <a:srgbClr val="000000"/>
        </a:solidFill>
        <a:latin typeface="Helvetica" charset="0"/>
        <a:ea typeface="ＭＳ Ｐゴシック" charset="-128"/>
        <a:cs typeface="+mn-cs"/>
        <a:sym typeface="Helvetica" charset="0"/>
      </a:defRPr>
    </a:lvl4pPr>
    <a:lvl5pPr marL="914400" indent="914400" algn="l" defTabSz="457200" rtl="0" fontAlgn="base" hangingPunct="0">
      <a:spcBef>
        <a:spcPct val="0"/>
      </a:spcBef>
      <a:spcAft>
        <a:spcPct val="0"/>
      </a:spcAft>
      <a:defRPr sz="1200" kern="1200">
        <a:solidFill>
          <a:srgbClr val="000000"/>
        </a:solidFill>
        <a:latin typeface="Helvetica" charset="0"/>
        <a:ea typeface="ＭＳ Ｐゴシック" charset="-128"/>
        <a:cs typeface="+mn-cs"/>
        <a:sym typeface="Helvetica" charset="0"/>
      </a:defRPr>
    </a:lvl5pPr>
    <a:lvl6pPr marL="2286000" algn="l" defTabSz="914400" rtl="0" eaLnBrk="1" latinLnBrk="0" hangingPunct="1">
      <a:defRPr sz="1200" kern="1200">
        <a:solidFill>
          <a:srgbClr val="000000"/>
        </a:solidFill>
        <a:latin typeface="Helvetica" charset="0"/>
        <a:ea typeface="ＭＳ Ｐゴシック" charset="-128"/>
        <a:cs typeface="+mn-cs"/>
        <a:sym typeface="Helvetica" charset="0"/>
      </a:defRPr>
    </a:lvl6pPr>
    <a:lvl7pPr marL="2743200" algn="l" defTabSz="914400" rtl="0" eaLnBrk="1" latinLnBrk="0" hangingPunct="1">
      <a:defRPr sz="1200" kern="1200">
        <a:solidFill>
          <a:srgbClr val="000000"/>
        </a:solidFill>
        <a:latin typeface="Helvetica" charset="0"/>
        <a:ea typeface="ＭＳ Ｐゴシック" charset="-128"/>
        <a:cs typeface="+mn-cs"/>
        <a:sym typeface="Helvetica" charset="0"/>
      </a:defRPr>
    </a:lvl7pPr>
    <a:lvl8pPr marL="3200400" algn="l" defTabSz="914400" rtl="0" eaLnBrk="1" latinLnBrk="0" hangingPunct="1">
      <a:defRPr sz="1200" kern="1200">
        <a:solidFill>
          <a:srgbClr val="000000"/>
        </a:solidFill>
        <a:latin typeface="Helvetica" charset="0"/>
        <a:ea typeface="ＭＳ Ｐゴシック" charset="-128"/>
        <a:cs typeface="+mn-cs"/>
        <a:sym typeface="Helvetica" charset="0"/>
      </a:defRPr>
    </a:lvl8pPr>
    <a:lvl9pPr marL="3657600" algn="l" defTabSz="914400" rtl="0" eaLnBrk="1" latinLnBrk="0" hangingPunct="1">
      <a:defRPr sz="1200" kern="1200">
        <a:solidFill>
          <a:srgbClr val="000000"/>
        </a:solidFill>
        <a:latin typeface="Helvetica" charset="0"/>
        <a:ea typeface="ＭＳ Ｐゴシック" charset="-128"/>
        <a:cs typeface="+mn-cs"/>
        <a:sym typeface="Helvetica"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200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3074"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sym typeface="Noteworthy Bold" charset="0"/>
              </a:rPr>
              <a:t>Click to edit Master text styles</a:t>
            </a:r>
          </a:p>
          <a:p>
            <a:pPr lvl="1"/>
            <a:r>
              <a:rPr lang="en-US" noProof="0" smtClean="0">
                <a:sym typeface="Noteworthy Bold" charset="0"/>
              </a:rPr>
              <a:t>Second level</a:t>
            </a:r>
          </a:p>
          <a:p>
            <a:pPr lvl="2"/>
            <a:r>
              <a:rPr lang="en-US" noProof="0" smtClean="0">
                <a:sym typeface="Noteworthy Bold" charset="0"/>
              </a:rPr>
              <a:t>Third level</a:t>
            </a:r>
          </a:p>
          <a:p>
            <a:pPr lvl="3"/>
            <a:r>
              <a:rPr lang="en-US" noProof="0" smtClean="0">
                <a:sym typeface="Noteworthy Bold" charset="0"/>
              </a:rPr>
              <a:t>Fourth level</a:t>
            </a:r>
          </a:p>
          <a:p>
            <a:pPr lvl="4"/>
            <a:r>
              <a:rPr lang="en-US" noProof="0" smtClean="0">
                <a:sym typeface="Noteworthy Bold" charset="0"/>
              </a:rPr>
              <a:t>Fifth level</a:t>
            </a:r>
          </a:p>
        </p:txBody>
      </p:sp>
    </p:spTree>
    <p:extLst>
      <p:ext uri="{BB962C8B-B14F-4D97-AF65-F5344CB8AC3E}">
        <p14:creationId xmlns:p14="http://schemas.microsoft.com/office/powerpoint/2010/main" val="3165915574"/>
      </p:ext>
    </p:extLst>
  </p:cSld>
  <p:clrMap bg1="lt1" tx1="dk1" bg2="lt2" tx2="dk2" accent1="accent1" accent2="accent2" accent3="accent3" accent4="accent4" accent5="accent5" accent6="accent6" hlink="hlink" folHlink="folHlink"/>
  <p:notesStyle>
    <a:lvl1pPr algn="l" defTabSz="457200" rtl="0" eaLnBrk="0" fontAlgn="base" hangingPunct="0">
      <a:lnSpc>
        <a:spcPts val="3500"/>
      </a:lnSpc>
      <a:spcBef>
        <a:spcPct val="0"/>
      </a:spcBef>
      <a:spcAft>
        <a:spcPct val="0"/>
      </a:spcAft>
      <a:defRPr sz="2400" kern="1200">
        <a:solidFill>
          <a:srgbClr val="572E2D"/>
        </a:solidFill>
        <a:latin typeface="Noteworthy Bold" charset="0"/>
        <a:ea typeface="ＭＳ Ｐゴシック" charset="0"/>
        <a:cs typeface="Noteworthy Bold" charset="0"/>
        <a:sym typeface="Noteworthy Bold" charset="0"/>
      </a:defRPr>
    </a:lvl1pPr>
    <a:lvl2pPr marL="2286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2pPr>
    <a:lvl3pPr marL="4572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3pPr>
    <a:lvl4pPr marL="6858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4pPr>
    <a:lvl5pPr marL="914400" algn="l" defTabSz="457200" rtl="0" eaLnBrk="0" fontAlgn="base" hangingPunct="0">
      <a:lnSpc>
        <a:spcPts val="3500"/>
      </a:lnSpc>
      <a:spcBef>
        <a:spcPct val="0"/>
      </a:spcBef>
      <a:spcAft>
        <a:spcPct val="0"/>
      </a:spcAft>
      <a:defRPr sz="2400" kern="1200">
        <a:solidFill>
          <a:srgbClr val="572E2D"/>
        </a:solidFill>
        <a:latin typeface="Noteworthy Bold" charset="0"/>
        <a:ea typeface="Noteworthy Bold" charset="0"/>
        <a:cs typeface="Noteworthy Bold" charset="0"/>
        <a:sym typeface="Noteworthy Bold"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
        <p:nvSpPr>
          <p:cNvPr id="34819" name="Slide Number Placeholder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fld id="{489EA14E-D883-F549-BE58-7F34E4805C17}" type="slidenum">
              <a:rPr lang="en-US" sz="1200"/>
              <a:pPr eaLnBrk="1" hangingPunct="1"/>
              <a:t>6</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
        <p:nvSpPr>
          <p:cNvPr id="34819" name="Slide Number Placeholder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fld id="{489EA14E-D883-F549-BE58-7F34E4805C17}" type="slidenum">
              <a:rPr lang="en-US" sz="1200"/>
              <a:pPr eaLnBrk="1" hangingPunct="1"/>
              <a:t>7</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a:ln>
            <a:solidFill>
              <a:srgbClr val="000000"/>
            </a:solidFill>
            <a:miter lim="800000"/>
            <a:headEnd/>
            <a:tailEnd/>
          </a:ln>
        </p:spPr>
      </p:sp>
      <p:sp>
        <p:nvSpPr>
          <p:cNvPr id="138242" name="Notes Placeholder 2"/>
          <p:cNvSpPr>
            <a:spLocks noGrp="1"/>
          </p:cNvSpPr>
          <p:nvPr>
            <p:ph type="body" idx="1"/>
          </p:nvPr>
        </p:nvSpPr>
        <p:spPr>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US" smtClean="0">
              <a:latin typeface="Calibri" charset="0"/>
              <a:cs typeface="ＭＳ Ｐゴシック" charset="0"/>
            </a:endParaRPr>
          </a:p>
        </p:txBody>
      </p:sp>
      <p:sp>
        <p:nvSpPr>
          <p:cNvPr id="52227"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pPr hangingPunct="1"/>
            <a:fld id="{7E6E816F-8012-405D-958D-0CAFF9B70A52}" type="slidenum">
              <a:rPr lang="en-US">
                <a:solidFill>
                  <a:schemeClr val="tx1"/>
                </a:solidFill>
                <a:latin typeface="Tahoma" pitchFamily="34" charset="0"/>
              </a:rPr>
              <a:pPr hangingPunct="1"/>
              <a:t>56</a:t>
            </a:fld>
            <a:endParaRPr lang="en-US">
              <a:solidFill>
                <a:schemeClr val="tx1"/>
              </a:solidFill>
              <a:latin typeface="Tahom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a:ln>
            <a:solidFill>
              <a:srgbClr val="000000"/>
            </a:solidFill>
            <a:miter lim="800000"/>
            <a:headEnd/>
            <a:tailEnd/>
          </a:ln>
        </p:spPr>
      </p:sp>
      <p:sp>
        <p:nvSpPr>
          <p:cNvPr id="140290" name="Notes Placeholder 2"/>
          <p:cNvSpPr>
            <a:spLocks noGrp="1"/>
          </p:cNvSpPr>
          <p:nvPr>
            <p:ph type="body" idx="1"/>
          </p:nvPr>
        </p:nvSpPr>
        <p:spPr>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US" smtClean="0">
              <a:latin typeface="Calibri" charset="0"/>
              <a:cs typeface="ＭＳ Ｐゴシック" charset="0"/>
            </a:endParaRPr>
          </a:p>
        </p:txBody>
      </p:sp>
      <p:sp>
        <p:nvSpPr>
          <p:cNvPr id="54275"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pPr hangingPunct="1"/>
            <a:fld id="{F104937F-6FA2-4D9E-8C25-48F4B39AE6E1}" type="slidenum">
              <a:rPr lang="en-US">
                <a:solidFill>
                  <a:schemeClr val="tx1"/>
                </a:solidFill>
                <a:latin typeface="Tahoma" pitchFamily="34" charset="0"/>
              </a:rPr>
              <a:pPr hangingPunct="1"/>
              <a:t>57</a:t>
            </a:fld>
            <a:endParaRPr lang="en-US">
              <a:solidFill>
                <a:schemeClr val="tx1"/>
              </a:solidFill>
              <a:latin typeface="Tahom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a:ln>
            <a:solidFill>
              <a:srgbClr val="000000"/>
            </a:solidFill>
            <a:miter lim="800000"/>
            <a:headEnd/>
            <a:tailEnd/>
          </a:ln>
        </p:spPr>
      </p:sp>
      <p:sp>
        <p:nvSpPr>
          <p:cNvPr id="142338" name="Notes Placeholder 2"/>
          <p:cNvSpPr>
            <a:spLocks noGrp="1"/>
          </p:cNvSpPr>
          <p:nvPr>
            <p:ph type="body" idx="1"/>
          </p:nvPr>
        </p:nvSpPr>
        <p:spPr>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US" smtClean="0">
              <a:latin typeface="Calibri" charset="0"/>
              <a:cs typeface="ＭＳ Ｐゴシック" charset="0"/>
            </a:endParaRPr>
          </a:p>
        </p:txBody>
      </p:sp>
      <p:sp>
        <p:nvSpPr>
          <p:cNvPr id="56323" name="Slide Number Placeholder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pPr hangingPunct="1"/>
            <a:fld id="{271DC7F7-E550-40A2-BCFD-A45C14DAF32F}" type="slidenum">
              <a:rPr lang="en-US">
                <a:solidFill>
                  <a:schemeClr val="tx1"/>
                </a:solidFill>
                <a:latin typeface="Tahoma" pitchFamily="34" charset="0"/>
              </a:rPr>
              <a:pPr hangingPunct="1"/>
              <a:t>58</a:t>
            </a:fld>
            <a:endParaRPr lang="en-US">
              <a:solidFill>
                <a:schemeClr val="tx1"/>
              </a:solidFill>
              <a:latin typeface="Tahom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MoleculeTracer.png"/>
          <p:cNvPicPr>
            <a:picLocks noChangeAspect="1"/>
          </p:cNvPicPr>
          <p:nvPr/>
        </p:nvPicPr>
        <p:blipFill>
          <a:blip r:embed="rId2"/>
          <a:srcRect/>
          <a:stretch>
            <a:fillRect/>
          </a:stretch>
        </p:blipFill>
        <p:spPr bwMode="auto">
          <a:xfrm>
            <a:off x="1674813" y="225425"/>
            <a:ext cx="5795962" cy="3943350"/>
          </a:xfrm>
          <a:prstGeom prst="rect">
            <a:avLst/>
          </a:prstGeom>
          <a:noFill/>
          <a:ln w="9525">
            <a:noFill/>
            <a:miter lim="800000"/>
            <a:headEnd/>
            <a:tailEnd/>
          </a:ln>
        </p:spPr>
      </p:pic>
      <p:sp>
        <p:nvSpPr>
          <p:cNvPr id="2" name="Title 1"/>
          <p:cNvSpPr>
            <a:spLocks noGrp="1"/>
          </p:cNvSpPr>
          <p:nvPr>
            <p:ph type="ctrTitle"/>
          </p:nvPr>
        </p:nvSpPr>
        <p:spPr>
          <a:xfrm>
            <a:off x="820738" y="4155141"/>
            <a:ext cx="7542212" cy="1013012"/>
          </a:xfrm>
        </p:spPr>
        <p:txBody>
          <a:bodyPr anchor="b" anchorCtr="0"/>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5" name="Date Placeholder 3"/>
          <p:cNvSpPr>
            <a:spLocks noGrp="1"/>
          </p:cNvSpPr>
          <p:nvPr>
            <p:ph type="dt" sz="half" idx="10"/>
          </p:nvPr>
        </p:nvSpPr>
        <p:spPr/>
        <p:txBody>
          <a:bodyPr/>
          <a:lstStyle>
            <a:lvl1pPr>
              <a:defRPr/>
            </a:lvl1pPr>
          </a:lstStyle>
          <a:p>
            <a:fld id="{6732CB59-1458-4618-A250-09EEDC4F1A9D}" type="datetimeFigureOut">
              <a:rPr lang="en-US"/>
              <a:pPr/>
              <a:t>25/10/13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lgn="r">
              <a:defRPr/>
            </a:lvl1pPr>
          </a:lstStyle>
          <a:p>
            <a:fld id="{567520B7-D71F-41D5-9111-464DF0ACFD5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noProof="0"/>
          </a:p>
        </p:txBody>
      </p:sp>
      <p:sp>
        <p:nvSpPr>
          <p:cNvPr id="4" name="Text Placeholder 3"/>
          <p:cNvSpPr>
            <a:spLocks noGrp="1"/>
          </p:cNvSpPr>
          <p:nvPr>
            <p:ph type="body" sz="half" idx="2"/>
          </p:nvPr>
        </p:nvSpPr>
        <p:spPr>
          <a:xfrm>
            <a:off x="777240" y="4639235"/>
            <a:ext cx="7585710" cy="1371600"/>
          </a:xfrm>
        </p:spPr>
        <p:txBody>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234C80D-CD7C-48DF-A70A-696F559CAD4C}" type="datetimeFigureOut">
              <a:rPr lang="en-US"/>
              <a:pPr/>
              <a:t>25/10/13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758F5FF-C145-4A28-8F95-E2F0284990D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fld id="{AC451601-989F-479F-808E-EF803A3F0B16}" type="datetimeFigureOut">
              <a:rPr lang="en-US"/>
              <a:pPr/>
              <a:t>25/10/13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1103C32-1E8B-4757-AECB-4213CB73179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fld id="{DEE45860-F112-445F-9955-81CB2A60AC7E}" type="datetimeFigureOut">
              <a:rPr lang="en-US"/>
              <a:pPr/>
              <a:t>25/10/13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1D827B5-F295-4EBA-9D5C-0D57FE676BA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a:defRPr/>
            </a:lvl1pPr>
          </a:lstStyle>
          <a:p>
            <a:fld id="{9E52C516-3915-43C9-AB00-114211661492}" type="datetimeFigureOut">
              <a:rPr lang="en-US"/>
              <a:pPr/>
              <a:t>25/10/13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53137F9-CDC8-42F9-AAFF-8202A0B8387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anchor="b" anchorCtr="0"/>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07704E64-AE27-4882-9B97-56EDE93931E2}" type="datetimeFigureOut">
              <a:rPr lang="en-US"/>
              <a:pPr/>
              <a:t>25/10/13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4A6E9EF-80C3-41C2-A30D-58524C68DA2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3"/>
          <p:cNvSpPr>
            <a:spLocks noGrp="1"/>
          </p:cNvSpPr>
          <p:nvPr>
            <p:ph type="dt" sz="half" idx="10"/>
          </p:nvPr>
        </p:nvSpPr>
        <p:spPr/>
        <p:txBody>
          <a:bodyPr/>
          <a:lstStyle>
            <a:lvl1pPr>
              <a:defRPr/>
            </a:lvl1pPr>
          </a:lstStyle>
          <a:p>
            <a:fld id="{507A545B-4FE5-4C4A-A7C1-A4FAA14B5081}" type="datetimeFigureOut">
              <a:rPr lang="en-US"/>
              <a:pPr/>
              <a:t>25/10/13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78CB9224-BB58-46EE-AF55-36EFCFB9F62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3"/>
          <p:cNvSpPr>
            <a:spLocks noGrp="1"/>
          </p:cNvSpPr>
          <p:nvPr>
            <p:ph type="dt" sz="half" idx="10"/>
          </p:nvPr>
        </p:nvSpPr>
        <p:spPr/>
        <p:txBody>
          <a:bodyPr/>
          <a:lstStyle>
            <a:lvl1pPr>
              <a:defRPr/>
            </a:lvl1pPr>
          </a:lstStyle>
          <a:p>
            <a:fld id="{C3591CFE-7035-442F-A1FA-300193772053}" type="datetimeFigureOut">
              <a:rPr lang="en-US"/>
              <a:pPr/>
              <a:t>25/10/13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82847BDC-AC9C-47F8-886A-57A6ED8940A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a:lstStyle>
            <a:lvl1pPr>
              <a:defRPr/>
            </a:lvl1pPr>
          </a:lstStyle>
          <a:p>
            <a:fld id="{29FAD2F2-2C4A-462E-9F3E-8DE84830F36C}" type="datetimeFigureOut">
              <a:rPr lang="en-US"/>
              <a:pPr/>
              <a:t>25/10/13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1C4F7ECF-404F-41A8-97A8-434A0D97892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A3C90015-140D-48AA-B79A-6DAE33E6D213}" type="datetimeFigureOut">
              <a:rPr lang="en-US"/>
              <a:pPr/>
              <a:t>25/10/13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371680E9-2BB2-45A7-BCC9-0BCAE28E1D8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908980F-DEC2-4EDA-9793-66660B1D1D59}" type="datetimeFigureOut">
              <a:rPr lang="en-US"/>
              <a:pPr/>
              <a:t>25/10/13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EC5FD08-70B5-41DE-88D2-133672E85B1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noProof="0"/>
          </a:p>
        </p:txBody>
      </p:sp>
      <p:sp>
        <p:nvSpPr>
          <p:cNvPr id="4" name="Text Placeholder 3"/>
          <p:cNvSpPr>
            <a:spLocks noGrp="1"/>
          </p:cNvSpPr>
          <p:nvPr>
            <p:ph type="body" sz="half" idx="2"/>
          </p:nvPr>
        </p:nvSpPr>
        <p:spPr>
          <a:xfrm>
            <a:off x="777240" y="1828800"/>
            <a:ext cx="3566160" cy="3657600"/>
          </a:xfrm>
        </p:spPr>
        <p:txBody>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B27E71C-D0E8-4957-B094-4D3EAD088A2A}" type="datetimeFigureOut">
              <a:rPr lang="en-US"/>
              <a:pPr/>
              <a:t>25/10/13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0AAB100-65D3-4EA2-B9FF-77B8632BCA3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3" y="107950"/>
            <a:ext cx="7581900" cy="1654175"/>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3" y="1882775"/>
            <a:ext cx="7581900" cy="39528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625"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100">
                <a:solidFill>
                  <a:srgbClr val="FFFFFF"/>
                </a:solidFill>
                <a:effectLst>
                  <a:outerShdw blurRad="38100" dist="38100" dir="2700000" algn="tl">
                    <a:srgbClr val="7C9BA5"/>
                  </a:outerShdw>
                </a:effectLst>
              </a:defRPr>
            </a:lvl1pPr>
          </a:lstStyle>
          <a:p>
            <a:fld id="{D9AA9AE3-F276-42B5-81CF-95303F093DA0}" type="datetimeFigureOut">
              <a:rPr lang="en-US"/>
              <a:pPr/>
              <a:t>25/10/13</a:t>
            </a:fld>
            <a:endParaRPr lang="en-US"/>
          </a:p>
        </p:txBody>
      </p:sp>
      <p:sp>
        <p:nvSpPr>
          <p:cNvPr id="5" name="Footer Placeholder 4"/>
          <p:cNvSpPr>
            <a:spLocks noGrp="1"/>
          </p:cNvSpPr>
          <p:nvPr>
            <p:ph type="ftr" sz="quarter" idx="3"/>
          </p:nvPr>
        </p:nvSpPr>
        <p:spPr>
          <a:xfrm>
            <a:off x="354013"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ea typeface="ＭＳ Ｐゴシック" charset="0"/>
                <a:cs typeface="Helvetica" charset="0"/>
              </a:defRPr>
            </a:lvl1pPr>
          </a:lstStyle>
          <a:p>
            <a:pPr>
              <a:defRPr/>
            </a:pPr>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wrap="square" lIns="91440" tIns="45720" rIns="91440" bIns="45720" numCol="1" anchor="ctr" anchorCtr="0" compatLnSpc="1">
            <a:prstTxWarp prst="textNoShape">
              <a:avLst/>
            </a:prstTxWarp>
          </a:bodyPr>
          <a:lstStyle>
            <a:lvl1pPr algn="ctr">
              <a:defRPr sz="1100">
                <a:solidFill>
                  <a:srgbClr val="FFFFFF"/>
                </a:solidFill>
                <a:effectLst>
                  <a:outerShdw blurRad="38100" dist="38100" dir="2700000" algn="tl">
                    <a:srgbClr val="7C9BA5"/>
                  </a:outerShdw>
                </a:effectLst>
              </a:defRPr>
            </a:lvl1pPr>
          </a:lstStyle>
          <a:p>
            <a:fld id="{1ED4DAE8-7DCC-47DA-A137-80FECD604717}" type="slidenum">
              <a:rPr lang="en-US"/>
              <a:pPr/>
              <a:t>‹#›</a:t>
            </a:fld>
            <a:endParaRPr lang="en-US"/>
          </a:p>
        </p:txBody>
      </p:sp>
    </p:spTree>
  </p:cSld>
  <p:clrMap bg1="dk1" tx1="lt1" bg2="dk2" tx2="lt2" accent1="accent1" accent2="accent2" accent3="accent3" accent4="accent4" accent5="accent5" accent6="accent6" hlink="hlink" folHlink="folHlink"/>
  <p:sldLayoutIdLst>
    <p:sldLayoutId id="2147484253"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Lst>
  <p:txStyles>
    <p:titleStyle>
      <a:lvl1pPr algn="ctr" rtl="0" eaLnBrk="0" fontAlgn="base" hangingPunct="0">
        <a:spcBef>
          <a:spcPct val="0"/>
        </a:spcBef>
        <a:spcAft>
          <a:spcPct val="0"/>
        </a:spcAft>
        <a:defRPr sz="56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eaLnBrk="0" fontAlgn="base" hangingPunct="0">
        <a:spcBef>
          <a:spcPct val="0"/>
        </a:spcBef>
        <a:spcAft>
          <a:spcPct val="0"/>
        </a:spcAft>
        <a:defRPr sz="5600" b="1">
          <a:solidFill>
            <a:schemeClr val="tx1"/>
          </a:solidFill>
          <a:latin typeface="Candara" charset="0"/>
          <a:ea typeface="ＭＳ Ｐゴシック" charset="0"/>
          <a:cs typeface="ＭＳ Ｐゴシック" charset="0"/>
        </a:defRPr>
      </a:lvl2pPr>
      <a:lvl3pPr algn="ctr" rtl="0" eaLnBrk="0" fontAlgn="base" hangingPunct="0">
        <a:spcBef>
          <a:spcPct val="0"/>
        </a:spcBef>
        <a:spcAft>
          <a:spcPct val="0"/>
        </a:spcAft>
        <a:defRPr sz="5600" b="1">
          <a:solidFill>
            <a:schemeClr val="tx1"/>
          </a:solidFill>
          <a:latin typeface="Candara" charset="0"/>
          <a:ea typeface="ＭＳ Ｐゴシック" charset="0"/>
          <a:cs typeface="ＭＳ Ｐゴシック" charset="0"/>
        </a:defRPr>
      </a:lvl3pPr>
      <a:lvl4pPr algn="ctr" rtl="0" eaLnBrk="0" fontAlgn="base" hangingPunct="0">
        <a:spcBef>
          <a:spcPct val="0"/>
        </a:spcBef>
        <a:spcAft>
          <a:spcPct val="0"/>
        </a:spcAft>
        <a:defRPr sz="5600" b="1">
          <a:solidFill>
            <a:schemeClr val="tx1"/>
          </a:solidFill>
          <a:latin typeface="Candara" charset="0"/>
          <a:ea typeface="ＭＳ Ｐゴシック" charset="0"/>
          <a:cs typeface="ＭＳ Ｐゴシック" charset="0"/>
        </a:defRPr>
      </a:lvl4pPr>
      <a:lvl5pPr algn="ctr" rtl="0" eaLnBrk="0" fontAlgn="base" hangingPunct="0">
        <a:spcBef>
          <a:spcPct val="0"/>
        </a:spcBef>
        <a:spcAft>
          <a:spcPct val="0"/>
        </a:spcAft>
        <a:defRPr sz="5600" b="1">
          <a:solidFill>
            <a:schemeClr val="tx1"/>
          </a:solidFill>
          <a:latin typeface="Candara" charset="0"/>
          <a:ea typeface="ＭＳ Ｐゴシック" charset="0"/>
          <a:cs typeface="ＭＳ Ｐゴシック" charset="0"/>
        </a:defRPr>
      </a:lvl5pPr>
      <a:lvl6pPr marL="457200" algn="ctr" rtl="0" fontAlgn="base">
        <a:spcBef>
          <a:spcPct val="0"/>
        </a:spcBef>
        <a:spcAft>
          <a:spcPct val="0"/>
        </a:spcAft>
        <a:defRPr sz="5600" b="1">
          <a:solidFill>
            <a:schemeClr val="tx1"/>
          </a:solidFill>
          <a:latin typeface="Candara" charset="0"/>
          <a:ea typeface="ＭＳ Ｐゴシック" charset="0"/>
          <a:cs typeface="ＭＳ Ｐゴシック" charset="0"/>
        </a:defRPr>
      </a:lvl6pPr>
      <a:lvl7pPr marL="914400" algn="ctr" rtl="0" fontAlgn="base">
        <a:spcBef>
          <a:spcPct val="0"/>
        </a:spcBef>
        <a:spcAft>
          <a:spcPct val="0"/>
        </a:spcAft>
        <a:defRPr sz="5600" b="1">
          <a:solidFill>
            <a:schemeClr val="tx1"/>
          </a:solidFill>
          <a:latin typeface="Candara" charset="0"/>
          <a:ea typeface="ＭＳ Ｐゴシック" charset="0"/>
          <a:cs typeface="ＭＳ Ｐゴシック" charset="0"/>
        </a:defRPr>
      </a:lvl7pPr>
      <a:lvl8pPr marL="1371600" algn="ctr" rtl="0" fontAlgn="base">
        <a:spcBef>
          <a:spcPct val="0"/>
        </a:spcBef>
        <a:spcAft>
          <a:spcPct val="0"/>
        </a:spcAft>
        <a:defRPr sz="5600" b="1">
          <a:solidFill>
            <a:schemeClr val="tx1"/>
          </a:solidFill>
          <a:latin typeface="Candara" charset="0"/>
          <a:ea typeface="ＭＳ Ｐゴシック" charset="0"/>
          <a:cs typeface="ＭＳ Ｐゴシック" charset="0"/>
        </a:defRPr>
      </a:lvl8pPr>
      <a:lvl9pPr marL="1828800" algn="ctr" rtl="0" fontAlgn="base">
        <a:spcBef>
          <a:spcPct val="0"/>
        </a:spcBef>
        <a:spcAft>
          <a:spcPct val="0"/>
        </a:spcAft>
        <a:defRPr sz="5600" b="1">
          <a:solidFill>
            <a:schemeClr val="tx1"/>
          </a:solidFill>
          <a:latin typeface="Candara" charset="0"/>
          <a:ea typeface="ＭＳ Ｐゴシック" charset="0"/>
          <a:cs typeface="ＭＳ Ｐゴシック" charset="0"/>
        </a:defRPr>
      </a:lvl9pPr>
    </p:titleStyle>
    <p:bodyStyle>
      <a:lvl1pPr marL="403225" indent="-403225" algn="l" rtl="0" eaLnBrk="0" fontAlgn="base" hangingPunct="0">
        <a:spcBef>
          <a:spcPts val="2000"/>
        </a:spcBef>
        <a:spcAft>
          <a:spcPct val="0"/>
        </a:spcAft>
        <a:buBlip>
          <a:blip r:embed="rId15"/>
        </a:buBlip>
        <a:defRPr sz="2400" b="1" kern="1200">
          <a:solidFill>
            <a:schemeClr val="tx1"/>
          </a:solidFill>
          <a:effectLst>
            <a:outerShdw blurRad="101600" dist="63500" dir="2700000" algn="tl" rotWithShape="0">
              <a:prstClr val="black">
                <a:alpha val="75000"/>
              </a:prstClr>
            </a:outerShdw>
          </a:effectLst>
          <a:latin typeface="+mn-lt"/>
          <a:ea typeface="ＭＳ Ｐゴシック" charset="0"/>
          <a:cs typeface="ＭＳ Ｐゴシック" charset="0"/>
        </a:defRPr>
      </a:lvl1pPr>
      <a:lvl2pPr marL="806450" indent="-403225" algn="l" rtl="0" eaLnBrk="0" fontAlgn="base" hangingPunct="0">
        <a:spcBef>
          <a:spcPts val="600"/>
        </a:spcBef>
        <a:spcAft>
          <a:spcPct val="0"/>
        </a:spcAft>
        <a:buBlip>
          <a:blip r:embed="rId15"/>
        </a:buBlip>
        <a:defRPr sz="22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2pPr>
      <a:lvl3pPr marL="1143000" indent="-336550" algn="l" rtl="0" eaLnBrk="0" fontAlgn="base" hangingPunct="0">
        <a:spcBef>
          <a:spcPts val="600"/>
        </a:spcBef>
        <a:spcAft>
          <a:spcPct val="0"/>
        </a:spcAft>
        <a:buBlip>
          <a:blip r:embed="rId15"/>
        </a:buBlip>
        <a:defRPr sz="20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3pPr>
      <a:lvl4pPr marL="1492250" indent="-349250" algn="l" rtl="0" eaLnBrk="0" fontAlgn="base" hangingPunct="0">
        <a:spcBef>
          <a:spcPts val="600"/>
        </a:spcBef>
        <a:spcAft>
          <a:spcPct val="0"/>
        </a:spcAft>
        <a:buBlip>
          <a:blip r:embed="rId15"/>
        </a:buBlip>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336550" algn="l" rtl="0" eaLnBrk="0" fontAlgn="base" hangingPunct="0">
        <a:spcBef>
          <a:spcPts val="600"/>
        </a:spcBef>
        <a:spcAft>
          <a:spcPct val="0"/>
        </a:spcAft>
        <a:buBlip>
          <a:blip r:embed="rId15"/>
        </a:buBlip>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ile://localhost/Volumes/NO%20NAME/Companies%20Act%202013/Pencil.pp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p:cNvSpPr>
          <p:nvPr>
            <p:ph type="title"/>
          </p:nvPr>
        </p:nvSpPr>
        <p:spPr bwMode="auto">
          <a:xfrm>
            <a:off x="990600" y="1601788"/>
            <a:ext cx="7772400" cy="1446212"/>
          </a:xfrm>
          <a:noFill/>
        </p:spPr>
        <p:txBody>
          <a:bodyPr wrap="square" lIns="50800" tIns="50800" rIns="50800" bIns="50800" numCol="1" anchor="b" anchorCtr="0" compatLnSpc="1">
            <a:prstTxWarp prst="textNoShape">
              <a:avLst/>
            </a:prstTxWarp>
          </a:bodyPr>
          <a:lstStyle/>
          <a:p>
            <a:pPr algn="r" eaLnBrk="1" fontAlgn="auto" hangingPunct="1">
              <a:spcAft>
                <a:spcPts val="0"/>
              </a:spcAft>
              <a:defRPr/>
            </a:pPr>
            <a:r>
              <a:rPr lang="en-US" sz="4400" dirty="0">
                <a:solidFill>
                  <a:srgbClr val="FFCC00"/>
                </a:solidFill>
                <a:latin typeface="Arial" charset="0"/>
                <a:ea typeface="+mj-ea"/>
                <a:cs typeface="Arial" charset="0"/>
                <a:sym typeface="Arial" charset="0"/>
              </a:rPr>
              <a:t>Companies </a:t>
            </a:r>
            <a:r>
              <a:rPr lang="en-US" sz="4400" dirty="0" smtClean="0">
                <a:solidFill>
                  <a:srgbClr val="FFCC00"/>
                </a:solidFill>
                <a:latin typeface="Arial" charset="0"/>
                <a:ea typeface="+mj-ea"/>
                <a:cs typeface="Arial" charset="0"/>
                <a:sym typeface="Arial" charset="0"/>
              </a:rPr>
              <a:t>Act </a:t>
            </a:r>
            <a:r>
              <a:rPr lang="en-US" sz="4400" dirty="0" smtClean="0">
                <a:solidFill>
                  <a:srgbClr val="FFCC00"/>
                </a:solidFill>
                <a:latin typeface="Arial" charset="0"/>
                <a:ea typeface="+mj-ea"/>
                <a:cs typeface="Arial" charset="0"/>
                <a:sym typeface="Arial" charset="0"/>
              </a:rPr>
              <a:t>2013</a:t>
            </a:r>
            <a:r>
              <a:rPr lang="en-US" sz="4400" dirty="0">
                <a:solidFill>
                  <a:srgbClr val="FFCC00"/>
                </a:solidFill>
                <a:latin typeface="Arial" charset="0"/>
                <a:ea typeface="+mj-ea"/>
                <a:cs typeface="Arial" charset="0"/>
                <a:sym typeface="Arial" charset="0"/>
              </a:rPr>
              <a:t/>
            </a:r>
            <a:br>
              <a:rPr lang="en-US" sz="4400" dirty="0">
                <a:solidFill>
                  <a:srgbClr val="FFCC00"/>
                </a:solidFill>
                <a:latin typeface="Arial" charset="0"/>
                <a:ea typeface="+mj-ea"/>
                <a:cs typeface="Arial" charset="0"/>
                <a:sym typeface="Arial" charset="0"/>
              </a:rPr>
            </a:br>
            <a:r>
              <a:rPr lang="en-US" sz="4400" dirty="0">
                <a:solidFill>
                  <a:srgbClr val="FFCC00"/>
                </a:solidFill>
                <a:latin typeface="Arial" charset="0"/>
                <a:ea typeface="+mj-ea"/>
                <a:cs typeface="Arial" charset="0"/>
                <a:sym typeface="Arial" charset="0"/>
              </a:rPr>
              <a:t>A Critical Analysis</a:t>
            </a:r>
            <a:endParaRPr lang="en-US" dirty="0">
              <a:ea typeface="+mj-ea"/>
              <a:cs typeface="+mj-cs"/>
            </a:endParaRPr>
          </a:p>
        </p:txBody>
      </p:sp>
      <p:sp>
        <p:nvSpPr>
          <p:cNvPr id="4098" name="Rectangle 2"/>
          <p:cNvSpPr>
            <a:spLocks noGrp="1"/>
          </p:cNvSpPr>
          <p:nvPr>
            <p:ph idx="1"/>
          </p:nvPr>
        </p:nvSpPr>
        <p:spPr bwMode="auto">
          <a:xfrm>
            <a:off x="2122488" y="3492500"/>
            <a:ext cx="6702425" cy="1752600"/>
          </a:xfrm>
          <a:noFill/>
        </p:spPr>
        <p:txBody>
          <a:bodyPr wrap="square" lIns="50800" tIns="50800" rIns="50800" bIns="50800" numCol="1" anchor="t" anchorCtr="0" compatLnSpc="1">
            <a:prstTxWarp prst="textNoShape">
              <a:avLst/>
            </a:prstTxWarp>
          </a:bodyPr>
          <a:lstStyle/>
          <a:p>
            <a:pPr algn="r" eaLnBrk="1" fontAlgn="auto" hangingPunct="1">
              <a:spcBef>
                <a:spcPts val="700"/>
              </a:spcBef>
              <a:spcAft>
                <a:spcPts val="0"/>
              </a:spcAft>
              <a:buClr>
                <a:srgbClr val="CCFF33"/>
              </a:buClr>
              <a:buFont typeface="Wingdings" charset="0"/>
              <a:buNone/>
              <a:defRPr/>
            </a:pPr>
            <a:r>
              <a:rPr lang="en-US" sz="2700" dirty="0">
                <a:solidFill>
                  <a:srgbClr val="FFFFCC"/>
                </a:solidFill>
                <a:ea typeface="+mn-ea"/>
                <a:cs typeface="+mn-cs"/>
              </a:rPr>
              <a:t>Ashish Makhija</a:t>
            </a:r>
          </a:p>
          <a:p>
            <a:pPr algn="r" eaLnBrk="1" fontAlgn="auto" hangingPunct="1">
              <a:spcBef>
                <a:spcPts val="700"/>
              </a:spcBef>
              <a:spcAft>
                <a:spcPts val="0"/>
              </a:spcAft>
              <a:buClr>
                <a:srgbClr val="CCFF33"/>
              </a:buClr>
              <a:buFont typeface="Wingdings" charset="0"/>
              <a:buNone/>
              <a:defRPr/>
            </a:pPr>
            <a:r>
              <a:rPr lang="en-US" sz="2700" dirty="0" err="1">
                <a:solidFill>
                  <a:srgbClr val="FFFFCC"/>
                </a:solidFill>
                <a:ea typeface="+mn-ea"/>
                <a:cs typeface="+mn-cs"/>
              </a:rPr>
              <a:t>B.Com</a:t>
            </a:r>
            <a:r>
              <a:rPr lang="en-US" sz="2700" dirty="0">
                <a:solidFill>
                  <a:srgbClr val="FFFFCC"/>
                </a:solidFill>
                <a:ea typeface="+mn-ea"/>
                <a:cs typeface="+mn-cs"/>
              </a:rPr>
              <a:t>  (</a:t>
            </a:r>
            <a:r>
              <a:rPr lang="en-US" sz="2700" dirty="0" err="1">
                <a:solidFill>
                  <a:srgbClr val="FFFFCC"/>
                </a:solidFill>
                <a:ea typeface="+mn-ea"/>
                <a:cs typeface="+mn-cs"/>
              </a:rPr>
              <a:t>Hons</a:t>
            </a:r>
            <a:r>
              <a:rPr lang="en-US" sz="2700" dirty="0">
                <a:solidFill>
                  <a:srgbClr val="FFFFCC"/>
                </a:solidFill>
                <a:ea typeface="+mn-ea"/>
                <a:cs typeface="+mn-cs"/>
              </a:rPr>
              <a:t>.), LLB, LLM </a:t>
            </a:r>
            <a:r>
              <a:rPr lang="en-US" sz="2700" dirty="0" smtClean="0">
                <a:solidFill>
                  <a:srgbClr val="FFFFCC"/>
                </a:solidFill>
                <a:ea typeface="+mn-ea"/>
                <a:cs typeface="+mn-cs"/>
              </a:rPr>
              <a:t>(India</a:t>
            </a:r>
            <a:r>
              <a:rPr lang="en-US" sz="2700" dirty="0">
                <a:solidFill>
                  <a:srgbClr val="FFFFCC"/>
                </a:solidFill>
                <a:ea typeface="+mn-ea"/>
                <a:cs typeface="+mn-cs"/>
              </a:rPr>
              <a:t>)</a:t>
            </a:r>
            <a:r>
              <a:rPr lang="en-US" sz="2700" dirty="0" smtClean="0">
                <a:solidFill>
                  <a:srgbClr val="FFFFCC"/>
                </a:solidFill>
                <a:ea typeface="+mn-ea"/>
                <a:cs typeface="+mn-cs"/>
              </a:rPr>
              <a:t>,</a:t>
            </a:r>
          </a:p>
          <a:p>
            <a:pPr algn="r" eaLnBrk="1" fontAlgn="auto" hangingPunct="1">
              <a:spcBef>
                <a:spcPts val="700"/>
              </a:spcBef>
              <a:spcAft>
                <a:spcPts val="0"/>
              </a:spcAft>
              <a:buClr>
                <a:srgbClr val="CCFF33"/>
              </a:buClr>
              <a:buFont typeface="Wingdings" charset="0"/>
              <a:buNone/>
              <a:defRPr/>
            </a:pPr>
            <a:r>
              <a:rPr lang="en-US" sz="2700" dirty="0" smtClean="0">
                <a:solidFill>
                  <a:srgbClr val="FFFFCC"/>
                </a:solidFill>
                <a:ea typeface="+mn-ea"/>
                <a:cs typeface="+mn-cs"/>
              </a:rPr>
              <a:t> </a:t>
            </a:r>
            <a:r>
              <a:rPr lang="en-US" sz="2700" dirty="0">
                <a:solidFill>
                  <a:srgbClr val="FFFFCC"/>
                </a:solidFill>
                <a:ea typeface="+mn-ea"/>
                <a:cs typeface="+mn-cs"/>
              </a:rPr>
              <a:t>LLM </a:t>
            </a:r>
            <a:r>
              <a:rPr lang="en-US" sz="2700" dirty="0" smtClean="0">
                <a:solidFill>
                  <a:srgbClr val="FFFFCC"/>
                </a:solidFill>
                <a:ea typeface="+mn-ea"/>
                <a:cs typeface="+mn-cs"/>
              </a:rPr>
              <a:t>(USA</a:t>
            </a:r>
            <a:r>
              <a:rPr lang="en-US" sz="2700" dirty="0">
                <a:solidFill>
                  <a:srgbClr val="FFFFCC"/>
                </a:solidFill>
                <a:ea typeface="+mn-ea"/>
                <a:cs typeface="+mn-cs"/>
              </a:rPr>
              <a:t>), FCA, FCMA</a:t>
            </a:r>
            <a:endParaRPr lang="en-US" dirty="0">
              <a:ea typeface="+mn-ea"/>
              <a:cs typeface="+mn-cs"/>
            </a:endParaRPr>
          </a:p>
        </p:txBody>
      </p:sp>
      <p:pic>
        <p:nvPicPr>
          <p:cNvPr id="4099" name="Picture 3" descr="image0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81850" y="5372100"/>
            <a:ext cx="154622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00" name="AutoShape 4"/>
          <p:cNvSpPr>
            <a:spLocks/>
          </p:cNvSpPr>
          <p:nvPr/>
        </p:nvSpPr>
        <p:spPr bwMode="auto">
          <a:xfrm>
            <a:off x="125413"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FCBD158A-DC89-4FE0-A4D6-6C12E0E4363A}" type="slidenum">
              <a:rPr lang="en-US" sz="2400">
                <a:solidFill>
                  <a:srgbClr val="FFFFCC"/>
                </a:solidFill>
                <a:latin typeface="Times New Roman" pitchFamily="18" charset="0"/>
                <a:cs typeface="Times New Roman" pitchFamily="18" charset="0"/>
                <a:sym typeface="Times New Roman" pitchFamily="18" charset="0"/>
              </a:rPr>
              <a:pPr defTabSz="914400"/>
              <a:t>1</a:t>
            </a:fld>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Understanding Layout</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92500" lnSpcReduction="10000"/>
          </a:bodyPr>
          <a:lstStyle/>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Government Companies – Chapter 22- Sections 394 &amp; 395</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NCLT – Chapter 27 – Sections 407 to 434</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Special Courts – Chapter 28 – Sections 435 to 446</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Miscellaneous</a:t>
            </a:r>
            <a:r>
              <a:rPr lang="en-US" sz="3000" b="0" dirty="0" smtClean="0">
                <a:solidFill>
                  <a:srgbClr val="FFFFCC"/>
                </a:solidFill>
                <a:effectLst>
                  <a:outerShdw blurRad="38100" dist="38100" dir="2700000" algn="tl">
                    <a:srgbClr val="FFFFFF"/>
                  </a:outerShdw>
                </a:effectLst>
                <a:ea typeface="ＭＳ Ｐゴシック" charset="-128"/>
              </a:rPr>
              <a:t> - Chapter 29 – Sections 447 to 470</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I – Table A to I</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II – Dep</a:t>
            </a:r>
            <a:r>
              <a:rPr lang="en-US" sz="3000" b="0" dirty="0" smtClean="0">
                <a:solidFill>
                  <a:srgbClr val="FFFFCC"/>
                </a:solidFill>
                <a:effectLst>
                  <a:outerShdw blurRad="38100" dist="38100" dir="2700000" algn="tl">
                    <a:srgbClr val="FFFFFF"/>
                  </a:outerShdw>
                </a:effectLst>
                <a:ea typeface="ＭＳ Ｐゴシック" charset="-128"/>
              </a:rPr>
              <a:t>reciation</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III – Balance Sheet</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IV – Code for Independent Directors</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V – Managerial Personnel</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Schedule VI – Infrastructural Projects</a:t>
            </a:r>
            <a:endParaRPr lang="en-US" sz="30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70000"/>
              </a:lnSpc>
              <a:spcBef>
                <a:spcPts val="700"/>
              </a:spcBef>
              <a:buClr>
                <a:srgbClr val="CCFF33"/>
              </a:buClr>
              <a:buSzPct val="70000"/>
              <a:buFont typeface="Wingdings" pitchFamily="2" charset="2"/>
              <a:buChar char="•"/>
            </a:pPr>
            <a:endParaRPr lang="en-US" sz="30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70000"/>
              </a:lnSpc>
              <a:spcBef>
                <a:spcPts val="700"/>
              </a:spcBef>
              <a:buClr>
                <a:srgbClr val="CCFF33"/>
              </a:buClr>
              <a:buSzPct val="70000"/>
              <a:buFont typeface="Wingdings" pitchFamily="2" charset="2"/>
              <a:buChar char="•"/>
            </a:pPr>
            <a:endParaRPr lang="en-US" sz="2800" b="0" dirty="0" smtClean="0">
              <a:solidFill>
                <a:srgbClr val="FFFFCC"/>
              </a:solidFill>
              <a:effectLst>
                <a:outerShdw blurRad="38100" dist="38100" dir="2700000" algn="tl">
                  <a:srgbClr val="FFFFFF"/>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10</a:t>
            </a:fld>
            <a:endParaRPr lang="en-US"/>
          </a:p>
        </p:txBody>
      </p:sp>
    </p:spTree>
    <p:extLst>
      <p:ext uri="{BB962C8B-B14F-4D97-AF65-F5344CB8AC3E}">
        <p14:creationId xmlns:p14="http://schemas.microsoft.com/office/powerpoint/2010/main" val="300428699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194">
                                            <p:txEl>
                                              <p:pRg st="7" end="7"/>
                                            </p:txEl>
                                          </p:spTgt>
                                        </p:tgtEl>
                                        <p:attrNameLst>
                                          <p:attrName>style.visibility</p:attrName>
                                        </p:attrNameLst>
                                      </p:cBhvr>
                                      <p:to>
                                        <p:strVal val="visible"/>
                                      </p:to>
                                    </p:set>
                                    <p:anim calcmode="lin" valueType="num">
                                      <p:cBhvr additive="base">
                                        <p:cTn id="49" dur="500" fill="hold"/>
                                        <p:tgtEl>
                                          <p:spTgt spid="819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819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8194">
                                            <p:txEl>
                                              <p:pRg st="8" end="8"/>
                                            </p:txEl>
                                          </p:spTgt>
                                        </p:tgtEl>
                                        <p:attrNameLst>
                                          <p:attrName>style.visibility</p:attrName>
                                        </p:attrNameLst>
                                      </p:cBhvr>
                                      <p:to>
                                        <p:strVal val="visible"/>
                                      </p:to>
                                    </p:set>
                                    <p:anim calcmode="lin" valueType="num">
                                      <p:cBhvr additive="base">
                                        <p:cTn id="55" dur="500" fill="hold"/>
                                        <p:tgtEl>
                                          <p:spTgt spid="8194">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819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194">
                                            <p:txEl>
                                              <p:pRg st="9" end="9"/>
                                            </p:txEl>
                                          </p:spTgt>
                                        </p:tgtEl>
                                        <p:attrNameLst>
                                          <p:attrName>style.visibility</p:attrName>
                                        </p:attrNameLst>
                                      </p:cBhvr>
                                      <p:to>
                                        <p:strVal val="visible"/>
                                      </p:to>
                                    </p:set>
                                    <p:anim calcmode="lin" valueType="num">
                                      <p:cBhvr additive="base">
                                        <p:cTn id="61" dur="500" fill="hold"/>
                                        <p:tgtEl>
                                          <p:spTgt spid="8194">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8194">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a:solidFill>
                  <a:srgbClr val="FFCC00"/>
                </a:solidFill>
                <a:latin typeface="Arial" charset="0"/>
                <a:ea typeface="+mj-ea"/>
                <a:cs typeface="Arial" charset="0"/>
                <a:sym typeface="Arial" charset="0"/>
              </a:rPr>
              <a:t>New Definitions</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Accounting </a:t>
            </a:r>
            <a:r>
              <a:rPr lang="en-US" sz="3000" b="0" dirty="0" smtClean="0">
                <a:solidFill>
                  <a:srgbClr val="FFFFCC"/>
                </a:solidFill>
                <a:effectLst>
                  <a:outerShdw blurRad="38100" dist="38100" dir="2700000" algn="tl">
                    <a:srgbClr val="FFFFFF"/>
                  </a:outerShdw>
                </a:effectLst>
                <a:ea typeface="ＭＳ Ｐゴシック" charset="-128"/>
              </a:rPr>
              <a:t>Standards [2(2) and </a:t>
            </a:r>
            <a:r>
              <a:rPr lang="en-US" sz="3000" b="0" dirty="0" smtClean="0">
                <a:solidFill>
                  <a:srgbClr val="FFFFCC"/>
                </a:solidFill>
                <a:effectLst>
                  <a:outerShdw blurRad="38100" dist="38100" dir="2700000" algn="tl">
                    <a:srgbClr val="FFFFFF"/>
                  </a:outerShdw>
                </a:effectLst>
                <a:ea typeface="ＭＳ Ｐゴシック" charset="-128"/>
              </a:rPr>
              <a:t>(133</a:t>
            </a:r>
            <a:r>
              <a:rPr lang="en-US" sz="3000" b="0" dirty="0" smtClean="0">
                <a:solidFill>
                  <a:srgbClr val="FFFFCC"/>
                </a:solidFill>
                <a:effectLst>
                  <a:outerShdw blurRad="38100" dist="38100" dir="2700000" algn="tl">
                    <a:srgbClr val="FFFFFF"/>
                  </a:outerShdw>
                </a:effectLst>
                <a:ea typeface="ＭＳ Ｐゴシック" charset="-128"/>
              </a:rPr>
              <a:t>)]</a:t>
            </a:r>
            <a:endParaRPr lang="en-US" sz="3000" b="0" dirty="0" smtClean="0">
              <a:solidFill>
                <a:srgbClr val="FFFFCC"/>
              </a:solidFill>
              <a:effectLst>
                <a:outerShdw blurRad="38100" dist="38100" dir="2700000" algn="tl">
                  <a:srgbClr val="FFFFFF"/>
                </a:outerShdw>
              </a:effectLst>
              <a:ea typeface="ＭＳ Ｐゴシック" charset="-128"/>
            </a:endParaRP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Means Standard of Accounting as prescribed by Central Government</a:t>
            </a: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As recommended by ICAI</a:t>
            </a: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In consultation with National Financial Reporting Authority (NFRA)</a:t>
            </a: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Similar to existing Section 211(3C)</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Auditing </a:t>
            </a:r>
            <a:r>
              <a:rPr lang="en-US" sz="3000" b="0" dirty="0" smtClean="0">
                <a:solidFill>
                  <a:srgbClr val="FFFFCC"/>
                </a:solidFill>
                <a:effectLst>
                  <a:outerShdw blurRad="38100" dist="38100" dir="2700000" algn="tl">
                    <a:srgbClr val="FFFFFF"/>
                  </a:outerShdw>
                </a:effectLst>
                <a:ea typeface="ＭＳ Ｐゴシック" charset="-128"/>
              </a:rPr>
              <a:t>Standards [2(7) and 143(10)]</a:t>
            </a:r>
            <a:endParaRPr lang="en-US" sz="3000" b="0" dirty="0" smtClean="0">
              <a:solidFill>
                <a:srgbClr val="FFFFCC"/>
              </a:solidFill>
              <a:effectLst>
                <a:outerShdw blurRad="38100" dist="38100" dir="2700000" algn="tl">
                  <a:srgbClr val="FFFFFF"/>
                </a:outerShdw>
              </a:effectLst>
              <a:ea typeface="ＭＳ Ｐゴシック" charset="-128"/>
            </a:endParaRP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Similar Definition</a:t>
            </a:r>
          </a:p>
          <a:p>
            <a:pPr marL="746125" lvl="1" indent="-342900" eaLnBrk="1" hangingPunct="1">
              <a:lnSpc>
                <a:spcPct val="70000"/>
              </a:lnSpc>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Auditor shall comply with auditing standards</a:t>
            </a: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11</a:t>
            </a:fld>
            <a:endParaRPr lang="en-US"/>
          </a:p>
        </p:txBody>
      </p:sp>
    </p:spTree>
    <p:extLst>
      <p:ext uri="{BB962C8B-B14F-4D97-AF65-F5344CB8AC3E}">
        <p14:creationId xmlns:p14="http://schemas.microsoft.com/office/powerpoint/2010/main" val="172909278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194">
                                            <p:txEl>
                                              <p:pRg st="7" end="7"/>
                                            </p:txEl>
                                          </p:spTgt>
                                        </p:tgtEl>
                                        <p:attrNameLst>
                                          <p:attrName>style.visibility</p:attrName>
                                        </p:attrNameLst>
                                      </p:cBhvr>
                                      <p:to>
                                        <p:strVal val="visible"/>
                                      </p:to>
                                    </p:set>
                                    <p:anim calcmode="lin" valueType="num">
                                      <p:cBhvr additive="base">
                                        <p:cTn id="49" dur="500" fill="hold"/>
                                        <p:tgtEl>
                                          <p:spTgt spid="819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819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National Financial Reporting Authority</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eaLnBrk="1" hangingPunct="1"/>
            <a:r>
              <a:rPr lang="en-US" dirty="0">
                <a:effectLst>
                  <a:outerShdw blurRad="38100" dist="38100" dir="2700000" algn="tl">
                    <a:srgbClr val="7C9BA5"/>
                  </a:outerShdw>
                </a:effectLst>
                <a:ea typeface="ＭＳ Ｐゴシック" charset="-128"/>
              </a:rPr>
              <a:t>CG may constitute NFRA (132)</a:t>
            </a:r>
          </a:p>
          <a:p>
            <a:pPr lvl="1" eaLnBrk="1" hangingPunct="1"/>
            <a:r>
              <a:rPr lang="en-US" dirty="0">
                <a:effectLst>
                  <a:outerShdw blurRad="38100" dist="38100" dir="2700000" algn="tl">
                    <a:srgbClr val="7C9BA5"/>
                  </a:outerShdw>
                </a:effectLst>
                <a:ea typeface="ＭＳ Ｐゴシック" charset="-128"/>
              </a:rPr>
              <a:t>For matters relating to accounting and auditing Standards</a:t>
            </a:r>
          </a:p>
          <a:p>
            <a:pPr eaLnBrk="1" hangingPunct="1"/>
            <a:r>
              <a:rPr lang="en-US" dirty="0">
                <a:effectLst>
                  <a:outerShdw blurRad="38100" dist="38100" dir="2700000" algn="tl">
                    <a:srgbClr val="7C9BA5"/>
                  </a:outerShdw>
                </a:effectLst>
                <a:ea typeface="ＭＳ Ｐゴシック" charset="-128"/>
              </a:rPr>
              <a:t>What NFRA will do</a:t>
            </a:r>
          </a:p>
          <a:p>
            <a:pPr lvl="1" eaLnBrk="1" hangingPunct="1"/>
            <a:r>
              <a:rPr lang="en-US" dirty="0">
                <a:effectLst>
                  <a:outerShdw blurRad="38100" dist="38100" dir="2700000" algn="tl">
                    <a:srgbClr val="7C9BA5"/>
                  </a:outerShdw>
                </a:effectLst>
                <a:ea typeface="ＭＳ Ｐゴシック" charset="-128"/>
              </a:rPr>
              <a:t>Recommend CG for laying down </a:t>
            </a:r>
            <a:r>
              <a:rPr lang="en-US" dirty="0" smtClean="0">
                <a:effectLst>
                  <a:outerShdw blurRad="38100" dist="38100" dir="2700000" algn="tl">
                    <a:srgbClr val="7C9BA5"/>
                  </a:outerShdw>
                </a:effectLst>
                <a:ea typeface="ＭＳ Ｐゴシック" charset="-128"/>
              </a:rPr>
              <a:t>accounting and auditing </a:t>
            </a:r>
            <a:r>
              <a:rPr lang="en-US" dirty="0">
                <a:effectLst>
                  <a:outerShdw blurRad="38100" dist="38100" dir="2700000" algn="tl">
                    <a:srgbClr val="7C9BA5"/>
                  </a:outerShdw>
                </a:effectLst>
                <a:ea typeface="ＭＳ Ｐゴシック" charset="-128"/>
              </a:rPr>
              <a:t>policies, </a:t>
            </a:r>
            <a:r>
              <a:rPr lang="en-US" dirty="0">
                <a:effectLst>
                  <a:outerShdw blurRad="38100" dist="38100" dir="2700000" algn="tl">
                    <a:srgbClr val="7C9BA5"/>
                  </a:outerShdw>
                </a:effectLst>
                <a:latin typeface="Arial" pitchFamily="34" charset="0"/>
                <a:ea typeface="ＭＳ Ｐゴシック" charset="-128"/>
                <a:cs typeface="Arial" pitchFamily="34" charset="0"/>
              </a:rPr>
              <a:t>accounting</a:t>
            </a:r>
            <a:r>
              <a:rPr lang="en-US" dirty="0">
                <a:effectLst>
                  <a:outerShdw blurRad="38100" dist="38100" dir="2700000" algn="tl">
                    <a:srgbClr val="7C9BA5"/>
                  </a:outerShdw>
                </a:effectLst>
                <a:ea typeface="ＭＳ Ｐゴシック" charset="-128"/>
              </a:rPr>
              <a:t> and auditing standards</a:t>
            </a:r>
          </a:p>
          <a:p>
            <a:pPr lvl="1" eaLnBrk="1" hangingPunct="1"/>
            <a:r>
              <a:rPr lang="en-US" dirty="0">
                <a:effectLst>
                  <a:outerShdw blurRad="38100" dist="38100" dir="2700000" algn="tl">
                    <a:srgbClr val="7C9BA5"/>
                  </a:outerShdw>
                </a:effectLst>
                <a:ea typeface="ＭＳ Ｐゴシック" charset="-128"/>
              </a:rPr>
              <a:t>Monitor and enforce compliance of accounting and auditing standards</a:t>
            </a:r>
          </a:p>
          <a:p>
            <a:pPr lvl="1" eaLnBrk="1" hangingPunct="1"/>
            <a:r>
              <a:rPr lang="en-US" dirty="0">
                <a:effectLst>
                  <a:outerShdw blurRad="38100" dist="38100" dir="2700000" algn="tl">
                    <a:srgbClr val="7C9BA5"/>
                  </a:outerShdw>
                </a:effectLst>
                <a:ea typeface="ＭＳ Ｐゴシック" charset="-128"/>
              </a:rPr>
              <a:t>Oversee quality of service of professionals associated with ensuring compliance to standards</a:t>
            </a:r>
          </a:p>
          <a:p>
            <a:pPr lvl="1" eaLnBrk="1" hangingPunct="1"/>
            <a:r>
              <a:rPr lang="en-US" dirty="0">
                <a:effectLst>
                  <a:outerShdw blurRad="38100" dist="38100" dir="2700000" algn="tl">
                    <a:srgbClr val="7C9BA5"/>
                  </a:outerShdw>
                </a:effectLst>
                <a:ea typeface="ＭＳ Ｐゴシック" charset="-128"/>
              </a:rPr>
              <a:t>Perform such other functions, as may be prescribed</a:t>
            </a: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12</a:t>
            </a:fld>
            <a:endParaRPr lang="en-US"/>
          </a:p>
        </p:txBody>
      </p:sp>
    </p:spTree>
    <p:extLst>
      <p:ext uri="{BB962C8B-B14F-4D97-AF65-F5344CB8AC3E}">
        <p14:creationId xmlns:p14="http://schemas.microsoft.com/office/powerpoint/2010/main" val="412774241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National Financial Reporting Authority</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Autofit/>
          </a:bodyPr>
          <a:lstStyle/>
          <a:p>
            <a:pPr eaLnBrk="1" hangingPunct="1">
              <a:lnSpc>
                <a:spcPct val="90000"/>
              </a:lnSpc>
            </a:pPr>
            <a:r>
              <a:rPr lang="en-US" sz="3200" dirty="0" smtClean="0">
                <a:effectLst>
                  <a:outerShdw blurRad="38100" dist="38100" dir="2700000" algn="tl">
                    <a:srgbClr val="7C9BA5"/>
                  </a:outerShdw>
                </a:effectLst>
                <a:ea typeface="ＭＳ Ｐゴシック" charset="-128"/>
              </a:rPr>
              <a:t>Power </a:t>
            </a:r>
            <a:r>
              <a:rPr lang="en-US" sz="3200" dirty="0">
                <a:effectLst>
                  <a:outerShdw blurRad="38100" dist="38100" dir="2700000" algn="tl">
                    <a:srgbClr val="7C9BA5"/>
                  </a:outerShdw>
                </a:effectLst>
                <a:ea typeface="ＭＳ Ｐゴシック" charset="-128"/>
              </a:rPr>
              <a:t>to Investigate [132(4)]</a:t>
            </a:r>
          </a:p>
          <a:p>
            <a:pPr lvl="1" eaLnBrk="1" hangingPunct="1">
              <a:lnSpc>
                <a:spcPct val="90000"/>
              </a:lnSpc>
            </a:pPr>
            <a:r>
              <a:rPr lang="en-US" sz="2800" dirty="0" err="1">
                <a:effectLst>
                  <a:outerShdw blurRad="38100" dist="38100" dir="2700000" algn="tl">
                    <a:srgbClr val="7C9BA5"/>
                  </a:outerShdw>
                </a:effectLst>
                <a:ea typeface="ＭＳ Ｐゴシック" charset="-128"/>
              </a:rPr>
              <a:t>Suo</a:t>
            </a:r>
            <a:r>
              <a:rPr lang="en-US" sz="2800" dirty="0">
                <a:effectLst>
                  <a:outerShdw blurRad="38100" dist="38100" dir="2700000" algn="tl">
                    <a:srgbClr val="7C9BA5"/>
                  </a:outerShdw>
                </a:effectLst>
                <a:ea typeface="ＭＳ Ｐゴシック" charset="-128"/>
              </a:rPr>
              <a:t> </a:t>
            </a:r>
            <a:r>
              <a:rPr lang="en-US" sz="2800" dirty="0" err="1">
                <a:effectLst>
                  <a:outerShdw blurRad="38100" dist="38100" dir="2700000" algn="tl">
                    <a:srgbClr val="7C9BA5"/>
                  </a:outerShdw>
                </a:effectLst>
                <a:ea typeface="ＭＳ Ｐゴシック" charset="-128"/>
              </a:rPr>
              <a:t>moto</a:t>
            </a:r>
            <a:r>
              <a:rPr lang="en-US" sz="2800" dirty="0">
                <a:effectLst>
                  <a:outerShdw blurRad="38100" dist="38100" dir="2700000" algn="tl">
                    <a:srgbClr val="7C9BA5"/>
                  </a:outerShdw>
                </a:effectLst>
                <a:ea typeface="ＭＳ Ｐゴシック" charset="-128"/>
              </a:rPr>
              <a:t> or reference by CG</a:t>
            </a:r>
          </a:p>
          <a:p>
            <a:pPr lvl="1" eaLnBrk="1" hangingPunct="1">
              <a:lnSpc>
                <a:spcPct val="90000"/>
              </a:lnSpc>
            </a:pPr>
            <a:r>
              <a:rPr lang="en-US" sz="2800" dirty="0">
                <a:effectLst>
                  <a:outerShdw blurRad="38100" dist="38100" dir="2700000" algn="tl">
                    <a:srgbClr val="7C9BA5"/>
                  </a:outerShdw>
                </a:effectLst>
                <a:ea typeface="ＭＳ Ｐゴシック" charset="-128"/>
              </a:rPr>
              <a:t>Into matters of professional or other misconduct committed  by any </a:t>
            </a:r>
            <a:r>
              <a:rPr lang="en-US" sz="2800" b="0" dirty="0">
                <a:effectLst>
                  <a:outerShdw blurRad="38100" dist="38100" dir="2700000" algn="tl">
                    <a:srgbClr val="7C9BA5"/>
                  </a:outerShdw>
                </a:effectLst>
                <a:ea typeface="ＭＳ Ｐゴシック" charset="-128"/>
              </a:rPr>
              <a:t>member or firm</a:t>
            </a:r>
            <a:r>
              <a:rPr lang="en-US" sz="2800" dirty="0">
                <a:effectLst>
                  <a:outerShdw blurRad="38100" dist="38100" dir="2700000" algn="tl">
                    <a:srgbClr val="7C9BA5"/>
                  </a:outerShdw>
                </a:effectLst>
                <a:ea typeface="ＭＳ Ｐゴシック" charset="-128"/>
              </a:rPr>
              <a:t> of CA</a:t>
            </a:r>
          </a:p>
          <a:p>
            <a:pPr lvl="1" eaLnBrk="1" hangingPunct="1">
              <a:lnSpc>
                <a:spcPct val="90000"/>
              </a:lnSpc>
            </a:pPr>
            <a:r>
              <a:rPr lang="en-US" sz="2800" dirty="0">
                <a:effectLst>
                  <a:outerShdw blurRad="38100" dist="38100" dir="2700000" algn="tl">
                    <a:srgbClr val="7C9BA5"/>
                  </a:outerShdw>
                </a:effectLst>
                <a:ea typeface="ＭＳ Ｐゴシック" charset="-128"/>
              </a:rPr>
              <a:t>In Companies Bill 2011, it included CMA and CS also</a:t>
            </a:r>
          </a:p>
          <a:p>
            <a:pPr lvl="1" eaLnBrk="1" hangingPunct="1">
              <a:lnSpc>
                <a:spcPct val="90000"/>
              </a:lnSpc>
            </a:pPr>
            <a:r>
              <a:rPr lang="en-US" sz="2800" dirty="0">
                <a:effectLst>
                  <a:outerShdw blurRad="38100" dist="38100" dir="2700000" algn="tl">
                    <a:srgbClr val="7C9BA5"/>
                  </a:outerShdw>
                </a:effectLst>
                <a:ea typeface="ＭＳ Ｐゴシック" charset="-128"/>
              </a:rPr>
              <a:t>No proceedings shall be initiated or continued by these Institutes once NFRA has initiated an </a:t>
            </a:r>
            <a:r>
              <a:rPr lang="en-US" sz="2800" dirty="0" smtClean="0">
                <a:effectLst>
                  <a:outerShdw blurRad="38100" dist="38100" dir="2700000" algn="tl">
                    <a:srgbClr val="7C9BA5"/>
                  </a:outerShdw>
                </a:effectLst>
                <a:ea typeface="ＭＳ Ｐゴシック" charset="-128"/>
              </a:rPr>
              <a:t>investigation</a:t>
            </a:r>
            <a:endParaRPr lang="en-US" sz="2800" dirty="0">
              <a:effectLst>
                <a:outerShdw blurRad="38100" dist="38100" dir="2700000" algn="tl">
                  <a:srgbClr val="7C9BA5"/>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13</a:t>
            </a:fld>
            <a:endParaRPr lang="en-US"/>
          </a:p>
        </p:txBody>
      </p:sp>
    </p:spTree>
    <p:extLst>
      <p:ext uri="{BB962C8B-B14F-4D97-AF65-F5344CB8AC3E}">
        <p14:creationId xmlns:p14="http://schemas.microsoft.com/office/powerpoint/2010/main" val="280513602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National Financial Reporting Authority</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eaLnBrk="1" hangingPunct="1">
              <a:lnSpc>
                <a:spcPct val="90000"/>
              </a:lnSpc>
            </a:pPr>
            <a:r>
              <a:rPr lang="en-US" dirty="0">
                <a:effectLst>
                  <a:outerShdw blurRad="38100" dist="38100" dir="2700000" algn="tl">
                    <a:srgbClr val="7C9BA5"/>
                  </a:outerShdw>
                </a:effectLst>
                <a:ea typeface="ＭＳ Ｐゴシック" charset="-128"/>
              </a:rPr>
              <a:t>Penalties</a:t>
            </a:r>
          </a:p>
          <a:p>
            <a:pPr lvl="1" eaLnBrk="1" hangingPunct="1">
              <a:lnSpc>
                <a:spcPct val="90000"/>
              </a:lnSpc>
            </a:pPr>
            <a:r>
              <a:rPr lang="en-US" dirty="0">
                <a:effectLst>
                  <a:outerShdw blurRad="38100" dist="38100" dir="2700000" algn="tl">
                    <a:srgbClr val="7C9BA5"/>
                  </a:outerShdw>
                </a:effectLst>
                <a:ea typeface="ＭＳ Ｐゴシック" charset="-128"/>
              </a:rPr>
              <a:t>Fine –</a:t>
            </a:r>
            <a:r>
              <a:rPr lang="en-US" dirty="0" err="1">
                <a:effectLst>
                  <a:outerShdw blurRad="38100" dist="38100" dir="2700000" algn="tl">
                    <a:srgbClr val="7C9BA5"/>
                  </a:outerShdw>
                </a:effectLst>
                <a:ea typeface="ＭＳ Ｐゴシック" charset="-128"/>
              </a:rPr>
              <a:t>Rs</a:t>
            </a:r>
            <a:r>
              <a:rPr lang="en-US" dirty="0">
                <a:effectLst>
                  <a:outerShdw blurRad="38100" dist="38100" dir="2700000" algn="tl">
                    <a:srgbClr val="7C9BA5"/>
                  </a:outerShdw>
                </a:effectLst>
                <a:ea typeface="ＭＳ Ｐゴシック" charset="-128"/>
              </a:rPr>
              <a:t>. 1 lakh (extend to 5 times of fee received in case of individuals), </a:t>
            </a:r>
            <a:r>
              <a:rPr lang="en-US" dirty="0" err="1">
                <a:effectLst>
                  <a:outerShdw blurRad="38100" dist="38100" dir="2700000" algn="tl">
                    <a:srgbClr val="7C9BA5"/>
                  </a:outerShdw>
                </a:effectLst>
                <a:ea typeface="ＭＳ Ｐゴシック" charset="-128"/>
              </a:rPr>
              <a:t>Rs</a:t>
            </a:r>
            <a:r>
              <a:rPr lang="en-US" dirty="0">
                <a:effectLst>
                  <a:outerShdw blurRad="38100" dist="38100" dir="2700000" algn="tl">
                    <a:srgbClr val="7C9BA5"/>
                  </a:outerShdw>
                </a:effectLst>
                <a:ea typeface="ＭＳ Ｐゴシック" charset="-128"/>
              </a:rPr>
              <a:t>.  10 lakhs (extend to ten times of fee received, in case of firms)</a:t>
            </a:r>
          </a:p>
          <a:p>
            <a:pPr lvl="1" eaLnBrk="1" hangingPunct="1">
              <a:lnSpc>
                <a:spcPct val="90000"/>
              </a:lnSpc>
            </a:pPr>
            <a:r>
              <a:rPr lang="en-US" dirty="0">
                <a:effectLst>
                  <a:outerShdw blurRad="38100" dist="38100" dir="2700000" algn="tl">
                    <a:srgbClr val="7C9BA5"/>
                  </a:outerShdw>
                </a:effectLst>
                <a:ea typeface="ＭＳ Ｐゴシック" charset="-128"/>
              </a:rPr>
              <a:t>Debarring member or firm from practice – from 6 months to 10 years</a:t>
            </a:r>
          </a:p>
          <a:p>
            <a:pPr eaLnBrk="1" hangingPunct="1">
              <a:lnSpc>
                <a:spcPct val="90000"/>
              </a:lnSpc>
            </a:pPr>
            <a:r>
              <a:rPr lang="en-US" dirty="0" smtClean="0">
                <a:effectLst>
                  <a:outerShdw blurRad="38100" dist="38100" dir="2700000" algn="tl">
                    <a:srgbClr val="7C9BA5"/>
                  </a:outerShdw>
                </a:effectLst>
                <a:ea typeface="ＭＳ Ｐゴシック" charset="-128"/>
              </a:rPr>
              <a:t>New Appellate Authority to be constituted – One Chairperson and 2 Members</a:t>
            </a:r>
          </a:p>
          <a:p>
            <a:pPr eaLnBrk="1" hangingPunct="1">
              <a:lnSpc>
                <a:spcPct val="90000"/>
              </a:lnSpc>
            </a:pPr>
            <a:r>
              <a:rPr lang="en-US" dirty="0" smtClean="0">
                <a:effectLst>
                  <a:outerShdw blurRad="38100" dist="38100" dir="2700000" algn="tl">
                    <a:srgbClr val="7C9BA5"/>
                  </a:outerShdw>
                </a:effectLst>
                <a:ea typeface="ＭＳ Ｐゴシック" charset="-128"/>
              </a:rPr>
              <a:t>In Companies Bill 2011 - Appeal procedure was same as prescribed in CA Act, 1949</a:t>
            </a:r>
            <a:endParaRPr lang="en-US" dirty="0">
              <a:effectLst>
                <a:outerShdw blurRad="38100" dist="38100" dir="2700000" algn="tl">
                  <a:srgbClr val="7C9BA5"/>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14</a:t>
            </a:fld>
            <a:endParaRPr lang="en-US"/>
          </a:p>
        </p:txBody>
      </p:sp>
    </p:spTree>
    <p:extLst>
      <p:ext uri="{BB962C8B-B14F-4D97-AF65-F5344CB8AC3E}">
        <p14:creationId xmlns:p14="http://schemas.microsoft.com/office/powerpoint/2010/main" val="416581017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National Financial Reporting Authority</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eaLnBrk="1" hangingPunct="1"/>
            <a:r>
              <a:rPr lang="en-US" sz="3200" dirty="0">
                <a:effectLst>
                  <a:outerShdw blurRad="38100" dist="38100" dir="2700000" algn="tl">
                    <a:srgbClr val="7C9BA5"/>
                  </a:outerShdw>
                </a:effectLst>
                <a:ea typeface="ＭＳ Ｐゴシック" charset="-128"/>
              </a:rPr>
              <a:t>Who is eligible for appointment as Member of NFRA</a:t>
            </a:r>
          </a:p>
          <a:p>
            <a:pPr lvl="1" eaLnBrk="1" hangingPunct="1"/>
            <a:r>
              <a:rPr lang="en-US" sz="2800" dirty="0">
                <a:effectLst>
                  <a:outerShdw blurRad="38100" dist="38100" dir="2700000" algn="tl">
                    <a:srgbClr val="7C9BA5"/>
                  </a:outerShdw>
                </a:effectLst>
                <a:ea typeface="ＭＳ Ｐゴシック" charset="-128"/>
              </a:rPr>
              <a:t>Chairperson – Expertise in accountancy, auditing, </a:t>
            </a:r>
            <a:r>
              <a:rPr lang="en-US" sz="2800" dirty="0" smtClean="0">
                <a:effectLst>
                  <a:outerShdw blurRad="38100" dist="38100" dir="2700000" algn="tl">
                    <a:srgbClr val="7C9BA5"/>
                  </a:outerShdw>
                </a:effectLst>
                <a:ea typeface="ＭＳ Ｐゴシック" charset="-128"/>
              </a:rPr>
              <a:t>finance or law </a:t>
            </a:r>
            <a:r>
              <a:rPr lang="en-US" sz="2800" dirty="0">
                <a:effectLst>
                  <a:outerShdw blurRad="38100" dist="38100" dir="2700000" algn="tl">
                    <a:srgbClr val="7C9BA5"/>
                  </a:outerShdw>
                </a:effectLst>
                <a:ea typeface="ＭＳ Ｐゴシック" charset="-128"/>
              </a:rPr>
              <a:t>– to be </a:t>
            </a:r>
            <a:r>
              <a:rPr lang="en-US" sz="2800" dirty="0" smtClean="0">
                <a:effectLst>
                  <a:outerShdw blurRad="38100" dist="38100" dir="2700000" algn="tl">
                    <a:srgbClr val="7C9BA5"/>
                  </a:outerShdw>
                </a:effectLst>
                <a:ea typeface="ＭＳ Ｐゴシック" charset="-128"/>
              </a:rPr>
              <a:t>appointed CG</a:t>
            </a:r>
            <a:endParaRPr lang="en-US" sz="2800" dirty="0">
              <a:effectLst>
                <a:outerShdw blurRad="38100" dist="38100" dir="2700000" algn="tl">
                  <a:srgbClr val="7C9BA5"/>
                </a:outerShdw>
              </a:effectLst>
              <a:ea typeface="ＭＳ Ｐゴシック" charset="-128"/>
            </a:endParaRPr>
          </a:p>
          <a:p>
            <a:pPr lvl="1" eaLnBrk="1" hangingPunct="1"/>
            <a:r>
              <a:rPr lang="en-US" sz="2800" dirty="0">
                <a:effectLst>
                  <a:outerShdw blurRad="38100" dist="38100" dir="2700000" algn="tl">
                    <a:srgbClr val="7C9BA5"/>
                  </a:outerShdw>
                </a:effectLst>
                <a:ea typeface="ＭＳ Ｐゴシック" charset="-128"/>
              </a:rPr>
              <a:t>Other Members not exceeding 15 – </a:t>
            </a:r>
            <a:r>
              <a:rPr lang="en-US" sz="2800" dirty="0" smtClean="0">
                <a:effectLst>
                  <a:outerShdw blurRad="38100" dist="38100" dir="2700000" algn="tl">
                    <a:srgbClr val="7C9BA5"/>
                  </a:outerShdw>
                </a:effectLst>
                <a:ea typeface="ＭＳ Ｐゴシック" charset="-128"/>
              </a:rPr>
              <a:t>appointed </a:t>
            </a:r>
            <a:r>
              <a:rPr lang="en-US" sz="2800" dirty="0">
                <a:effectLst>
                  <a:outerShdw blurRad="38100" dist="38100" dir="2700000" algn="tl">
                    <a:srgbClr val="7C9BA5"/>
                  </a:outerShdw>
                </a:effectLst>
                <a:ea typeface="ＭＳ Ｐゴシック" charset="-128"/>
              </a:rPr>
              <a:t>by </a:t>
            </a:r>
            <a:r>
              <a:rPr lang="en-US" sz="2800" dirty="0" smtClean="0">
                <a:effectLst>
                  <a:outerShdw blurRad="38100" dist="38100" dir="2700000" algn="tl">
                    <a:srgbClr val="7C9BA5"/>
                  </a:outerShdw>
                </a:effectLst>
                <a:ea typeface="ＭＳ Ｐゴシック" charset="-128"/>
              </a:rPr>
              <a:t>CG – Part-time or Full-time</a:t>
            </a:r>
            <a:endParaRPr lang="en-US" sz="2800" dirty="0">
              <a:effectLst>
                <a:outerShdw blurRad="38100" dist="38100" dir="2700000" algn="tl">
                  <a:srgbClr val="7C9BA5"/>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15</a:t>
            </a:fld>
            <a:endParaRPr lang="en-US"/>
          </a:p>
        </p:txBody>
      </p:sp>
    </p:spTree>
    <p:extLst>
      <p:ext uri="{BB962C8B-B14F-4D97-AF65-F5344CB8AC3E}">
        <p14:creationId xmlns:p14="http://schemas.microsoft.com/office/powerpoint/2010/main" val="183968751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Associate </a:t>
            </a:r>
            <a:r>
              <a:rPr lang="en-US" sz="3200" dirty="0" smtClean="0">
                <a:solidFill>
                  <a:srgbClr val="FFFFCC"/>
                </a:solidFill>
                <a:ea typeface="+mn-ea"/>
                <a:cs typeface="+mn-cs"/>
              </a:rPr>
              <a:t>Company [2(6)]</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In relation to other company, means a company in which that other company has significant influence</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Excludes Subsidiary Company</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Includes Joint Venture Company</a:t>
            </a:r>
            <a:endParaRPr lang="en-US" sz="3000" dirty="0">
              <a:solidFill>
                <a:srgbClr val="FFFFCC"/>
              </a:solidFill>
              <a:ea typeface="+mn-ea"/>
              <a:cs typeface="+mn-cs"/>
            </a:endParaRPr>
          </a:p>
          <a:p>
            <a:pPr marL="742950" lvl="1" indent="-285750" eaLnBrk="1" fontAlgn="auto" hangingPunct="1">
              <a:lnSpc>
                <a:spcPct val="90000"/>
              </a:lnSpc>
              <a:spcAft>
                <a:spcPts val="0"/>
              </a:spcAft>
              <a:buClr>
                <a:srgbClr val="CC9900"/>
              </a:buClr>
              <a:buSzPct val="65000"/>
              <a:buFont typeface="Wingdings" charset="0"/>
              <a:buChar char="•"/>
              <a:defRPr/>
            </a:pPr>
            <a:r>
              <a:rPr lang="en-US" sz="2800" dirty="0">
                <a:solidFill>
                  <a:srgbClr val="FFFFCC"/>
                </a:solidFill>
                <a:ea typeface="+mn-ea"/>
              </a:rPr>
              <a:t>Significant Influence means control</a:t>
            </a:r>
          </a:p>
          <a:p>
            <a:pPr lvl="2" indent="-228600" eaLnBrk="1" fontAlgn="auto" hangingPunct="1">
              <a:lnSpc>
                <a:spcPct val="90000"/>
              </a:lnSpc>
              <a:spcBef>
                <a:spcPts val="500"/>
              </a:spcBef>
              <a:spcAft>
                <a:spcPts val="0"/>
              </a:spcAft>
              <a:buClr>
                <a:srgbClr val="0099CC"/>
              </a:buClr>
              <a:buSzPct val="65000"/>
              <a:buFont typeface="Wingdings" charset="0"/>
              <a:buChar char="•"/>
              <a:defRPr/>
            </a:pPr>
            <a:r>
              <a:rPr lang="en-US" sz="2400" dirty="0">
                <a:solidFill>
                  <a:srgbClr val="FFFFCC"/>
                </a:solidFill>
                <a:ea typeface="+mn-ea"/>
              </a:rPr>
              <a:t>20% of total </a:t>
            </a:r>
            <a:r>
              <a:rPr lang="en-US" sz="2400" dirty="0" smtClean="0">
                <a:solidFill>
                  <a:srgbClr val="FFFFCC"/>
                </a:solidFill>
                <a:ea typeface="+mn-ea"/>
              </a:rPr>
              <a:t>share capital, </a:t>
            </a:r>
            <a:r>
              <a:rPr lang="en-US" sz="2400" dirty="0">
                <a:solidFill>
                  <a:srgbClr val="FFFFCC"/>
                </a:solidFill>
                <a:ea typeface="+mn-ea"/>
              </a:rPr>
              <a:t>or of</a:t>
            </a:r>
          </a:p>
          <a:p>
            <a:pPr lvl="2" indent="-228600" eaLnBrk="1" fontAlgn="auto" hangingPunct="1">
              <a:lnSpc>
                <a:spcPct val="90000"/>
              </a:lnSpc>
              <a:spcBef>
                <a:spcPts val="500"/>
              </a:spcBef>
              <a:spcAft>
                <a:spcPts val="0"/>
              </a:spcAft>
              <a:buClr>
                <a:srgbClr val="0099CC"/>
              </a:buClr>
              <a:buSzPct val="65000"/>
              <a:buFont typeface="Wingdings" charset="0"/>
              <a:buChar char="•"/>
              <a:defRPr/>
            </a:pPr>
            <a:r>
              <a:rPr lang="en-US" sz="2400" dirty="0">
                <a:solidFill>
                  <a:srgbClr val="FFFFCC"/>
                </a:solidFill>
                <a:ea typeface="+mn-ea"/>
              </a:rPr>
              <a:t>Business </a:t>
            </a:r>
            <a:r>
              <a:rPr lang="en-US" sz="2400" dirty="0" smtClean="0">
                <a:solidFill>
                  <a:srgbClr val="FFFFCC"/>
                </a:solidFill>
                <a:ea typeface="+mn-ea"/>
              </a:rPr>
              <a:t>decisions under an agreement</a:t>
            </a:r>
            <a:endParaRPr lang="en-US" sz="2400" dirty="0">
              <a:solidFill>
                <a:srgbClr val="FFFFCC"/>
              </a:solidFill>
              <a:ea typeface="+mn-ea"/>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21609F0-AC0B-4536-9EAC-4A9EBCFD4930}" type="slidenum">
              <a:rPr lang="en-US" sz="2400">
                <a:solidFill>
                  <a:srgbClr val="FFFFCC"/>
                </a:solidFill>
                <a:latin typeface="Times New Roman" pitchFamily="18" charset="0"/>
                <a:cs typeface="Times New Roman" pitchFamily="18" charset="0"/>
                <a:sym typeface="Times New Roman" pitchFamily="18" charset="0"/>
              </a:rPr>
              <a:pPr defTabSz="914400"/>
              <a:t>16</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Book and Paper, Book or Paper [2(12)]</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2600" dirty="0" smtClean="0">
                <a:solidFill>
                  <a:srgbClr val="FFFFCC"/>
                </a:solidFill>
                <a:ea typeface="+mn-ea"/>
              </a:rPr>
              <a:t>Include books of account, deeds, vouchers, writings, documents, minutes and registers maintained on paper or in </a:t>
            </a:r>
            <a:r>
              <a:rPr lang="en-US" sz="2600" b="0" dirty="0" smtClean="0">
                <a:solidFill>
                  <a:srgbClr val="FFFFCC"/>
                </a:solidFill>
                <a:ea typeface="+mn-ea"/>
              </a:rPr>
              <a:t>electronic form</a:t>
            </a:r>
            <a:endParaRPr lang="en-US" sz="2600" dirty="0">
              <a:solidFill>
                <a:srgbClr val="FFFFCC"/>
              </a:solidFill>
              <a:ea typeface="+mn-ea"/>
            </a:endParaRPr>
          </a:p>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Books </a:t>
            </a:r>
            <a:r>
              <a:rPr lang="en-US" sz="3200" dirty="0">
                <a:solidFill>
                  <a:srgbClr val="FFFFCC"/>
                </a:solidFill>
                <a:ea typeface="+mn-ea"/>
                <a:cs typeface="+mn-cs"/>
              </a:rPr>
              <a:t>of </a:t>
            </a:r>
            <a:r>
              <a:rPr lang="en-US" sz="3200" dirty="0" smtClean="0">
                <a:solidFill>
                  <a:srgbClr val="FFFFCC"/>
                </a:solidFill>
                <a:ea typeface="+mn-ea"/>
                <a:cs typeface="+mn-cs"/>
              </a:rPr>
              <a:t>Account [2(13)] – Includes records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2800" dirty="0" smtClean="0">
                <a:solidFill>
                  <a:srgbClr val="FFFFCC"/>
                </a:solidFill>
                <a:ea typeface="+mn-ea"/>
              </a:rPr>
              <a:t>Income, Expenses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2800" dirty="0" smtClean="0">
                <a:solidFill>
                  <a:srgbClr val="FFFFCC"/>
                </a:solidFill>
                <a:ea typeface="+mn-ea"/>
                <a:cs typeface="+mn-cs"/>
              </a:rPr>
              <a:t>Sale</a:t>
            </a:r>
            <a:r>
              <a:rPr lang="en-US" sz="2800" dirty="0">
                <a:solidFill>
                  <a:srgbClr val="FFFFCC"/>
                </a:solidFill>
                <a:ea typeface="+mn-ea"/>
              </a:rPr>
              <a:t> </a:t>
            </a:r>
            <a:r>
              <a:rPr lang="en-US" sz="2800" dirty="0" smtClean="0">
                <a:solidFill>
                  <a:srgbClr val="FFFFCC"/>
                </a:solidFill>
                <a:ea typeface="+mn-ea"/>
              </a:rPr>
              <a:t>and P</a:t>
            </a:r>
            <a:r>
              <a:rPr lang="en-US" sz="2800" dirty="0" smtClean="0">
                <a:solidFill>
                  <a:srgbClr val="FFFFCC"/>
                </a:solidFill>
                <a:ea typeface="+mn-ea"/>
                <a:cs typeface="+mn-cs"/>
              </a:rPr>
              <a:t>urchase</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2800" dirty="0" smtClean="0">
                <a:solidFill>
                  <a:srgbClr val="FFFFCC"/>
                </a:solidFill>
                <a:ea typeface="+mn-ea"/>
              </a:rPr>
              <a:t>Assets and Liabilities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2800" dirty="0" smtClean="0">
                <a:solidFill>
                  <a:srgbClr val="FFFFCC"/>
                </a:solidFill>
                <a:ea typeface="+mn-ea"/>
                <a:cs typeface="+mn-cs"/>
              </a:rPr>
              <a:t>Cost Accounts</a:t>
            </a:r>
            <a:endParaRPr lang="en-US" sz="2800" dirty="0">
              <a:solidFill>
                <a:srgbClr val="FFFFCC"/>
              </a:solidFill>
              <a:ea typeface="+mn-ea"/>
              <a:cs typeface="+mn-cs"/>
            </a:endParaRPr>
          </a:p>
          <a:p>
            <a:pPr marL="0" indent="0" eaLnBrk="1" fontAlgn="auto" hangingPunct="1">
              <a:lnSpc>
                <a:spcPct val="90000"/>
              </a:lnSpc>
              <a:spcBef>
                <a:spcPts val="700"/>
              </a:spcBef>
              <a:spcAft>
                <a:spcPts val="0"/>
              </a:spcAft>
              <a:buClr>
                <a:srgbClr val="CCFF33"/>
              </a:buClr>
              <a:buSzPct val="70000"/>
              <a:buNone/>
              <a:defRPr/>
            </a:pPr>
            <a:endParaRPr lang="en-US" dirty="0">
              <a:ea typeface="+mn-ea"/>
              <a:cs typeface="+mn-cs"/>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21609F0-AC0B-4536-9EAC-4A9EBCFD4930}" type="slidenum">
              <a:rPr lang="en-US" sz="2400">
                <a:solidFill>
                  <a:srgbClr val="FFFFCC"/>
                </a:solidFill>
                <a:latin typeface="Times New Roman" pitchFamily="18" charset="0"/>
                <a:cs typeface="Times New Roman" pitchFamily="18" charset="0"/>
                <a:sym typeface="Times New Roman" pitchFamily="18" charset="0"/>
              </a:rPr>
              <a:pPr defTabSz="914400"/>
              <a:t>17</a:t>
            </a:fld>
            <a:endParaRPr lang="en-US"/>
          </a:p>
        </p:txBody>
      </p:sp>
    </p:spTree>
    <p:extLst>
      <p:ext uri="{BB962C8B-B14F-4D97-AF65-F5344CB8AC3E}">
        <p14:creationId xmlns:p14="http://schemas.microsoft.com/office/powerpoint/2010/main" val="176981052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9218" name="Rectangle 2"/>
          <p:cNvSpPr>
            <a:spLocks noGrp="1"/>
          </p:cNvSpPr>
          <p:nvPr>
            <p:ph idx="1"/>
          </p:nvPr>
        </p:nvSpPr>
        <p:spPr bwMode="auto">
          <a:xfrm>
            <a:off x="328613" y="1939925"/>
            <a:ext cx="8208962" cy="4441825"/>
          </a:xfrm>
          <a:noFill/>
        </p:spPr>
        <p:txBody>
          <a:bodyPr wrap="square" lIns="50800" tIns="50800" rIns="50800" bIns="50800" numCol="1" anchor="t" anchorCtr="0" compatLnSpc="1">
            <a:prstTxWarp prst="textNoShape">
              <a:avLst/>
            </a:prstTxWarp>
            <a:normAutofit fontScale="85000" lnSpcReduction="20000"/>
          </a:bodyPr>
          <a:lstStyle/>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CEO [2(18)]</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rPr>
              <a:t>Designated as such</a:t>
            </a:r>
          </a:p>
          <a:p>
            <a:pPr marL="300038" indent="-300038" eaLnBrk="1" fontAlgn="auto" hangingPunct="1">
              <a:lnSpc>
                <a:spcPct val="90000"/>
              </a:lnSpc>
              <a:spcAft>
                <a:spcPts val="0"/>
              </a:spcAft>
              <a:buClr>
                <a:srgbClr val="CCFF33"/>
              </a:buClr>
              <a:buSzPct val="70000"/>
              <a:buFont typeface="Wingdings" charset="0"/>
              <a:buChar char="•"/>
              <a:defRPr/>
            </a:pPr>
            <a:r>
              <a:rPr lang="en-US" sz="2800" dirty="0" smtClean="0">
                <a:solidFill>
                  <a:srgbClr val="FFFFCC"/>
                </a:solidFill>
                <a:ea typeface="+mn-ea"/>
                <a:cs typeface="+mn-cs"/>
              </a:rPr>
              <a:t>CFO </a:t>
            </a:r>
            <a:r>
              <a:rPr lang="en-US" sz="2800" dirty="0">
                <a:solidFill>
                  <a:srgbClr val="FFFFCC"/>
                </a:solidFill>
              </a:rPr>
              <a:t>[2(</a:t>
            </a:r>
            <a:r>
              <a:rPr lang="en-US" sz="2800" dirty="0" smtClean="0">
                <a:solidFill>
                  <a:srgbClr val="FFFFCC"/>
                </a:solidFill>
              </a:rPr>
              <a:t>19)</a:t>
            </a:r>
            <a:r>
              <a:rPr lang="en-US" sz="2800" dirty="0">
                <a:solidFill>
                  <a:srgbClr val="FFFFCC"/>
                </a:solidFill>
              </a:rPr>
              <a:t>]</a:t>
            </a:r>
            <a:endParaRPr lang="en-US" sz="2800" dirty="0" smtClean="0">
              <a:solidFill>
                <a:srgbClr val="FFFFCC"/>
              </a:solidFill>
              <a:ea typeface="+mn-ea"/>
              <a:cs typeface="+mn-cs"/>
            </a:endParaRP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rPr>
              <a:t>Appointed as CFO</a:t>
            </a:r>
            <a:endParaRPr lang="en-US" sz="2600" dirty="0" smtClean="0">
              <a:solidFill>
                <a:srgbClr val="FFFFCC"/>
              </a:solidFill>
              <a:ea typeface="+mn-ea"/>
              <a:cs typeface="+mn-cs"/>
            </a:endParaRPr>
          </a:p>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Company </a:t>
            </a:r>
            <a:r>
              <a:rPr lang="en-US" sz="2800" dirty="0">
                <a:solidFill>
                  <a:srgbClr val="FFFFCC"/>
                </a:solidFill>
                <a:ea typeface="+mn-ea"/>
                <a:cs typeface="+mn-cs"/>
              </a:rPr>
              <a:t>Liquidator </a:t>
            </a:r>
            <a:r>
              <a:rPr lang="en-US" sz="2800" dirty="0">
                <a:solidFill>
                  <a:srgbClr val="FFFFCC"/>
                </a:solidFill>
              </a:rPr>
              <a:t>[2</a:t>
            </a:r>
            <a:r>
              <a:rPr lang="en-US" sz="2800" dirty="0" smtClean="0">
                <a:solidFill>
                  <a:srgbClr val="FFFFCC"/>
                </a:solidFill>
              </a:rPr>
              <a:t>(23)</a:t>
            </a:r>
            <a:r>
              <a:rPr lang="en-US" sz="2800" dirty="0">
                <a:solidFill>
                  <a:srgbClr val="FFFFCC"/>
                </a:solidFill>
              </a:rPr>
              <a:t>]</a:t>
            </a:r>
            <a:endParaRPr lang="en-US" sz="2800" dirty="0">
              <a:solidFill>
                <a:srgbClr val="FFFFCC"/>
              </a:solidFill>
              <a:ea typeface="+mn-ea"/>
              <a:cs typeface="+mn-cs"/>
            </a:endParaRP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2400" dirty="0">
                <a:solidFill>
                  <a:srgbClr val="FFFFCC"/>
                </a:solidFill>
                <a:ea typeface="+mn-ea"/>
              </a:rPr>
              <a:t>Panel of Professionals</a:t>
            </a:r>
          </a:p>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Control [2(27)] – Includes</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cs typeface="+mn-cs"/>
              </a:rPr>
              <a:t>right </a:t>
            </a:r>
            <a:r>
              <a:rPr lang="en-US" sz="2600" dirty="0">
                <a:solidFill>
                  <a:srgbClr val="FFFFCC"/>
                </a:solidFill>
                <a:ea typeface="+mn-ea"/>
                <a:cs typeface="+mn-cs"/>
              </a:rPr>
              <a:t>to appoint majority of the </a:t>
            </a:r>
            <a:r>
              <a:rPr lang="en-US" sz="2600" dirty="0" smtClean="0">
                <a:solidFill>
                  <a:srgbClr val="FFFFCC"/>
                </a:solidFill>
                <a:ea typeface="+mn-ea"/>
                <a:cs typeface="+mn-cs"/>
              </a:rPr>
              <a:t>directors, or</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cs typeface="+mn-cs"/>
              </a:rPr>
              <a:t> to </a:t>
            </a:r>
            <a:r>
              <a:rPr lang="en-US" sz="2800" dirty="0" smtClean="0">
                <a:solidFill>
                  <a:srgbClr val="FFFFCC"/>
                </a:solidFill>
                <a:ea typeface="+mn-ea"/>
                <a:cs typeface="+mn-cs"/>
              </a:rPr>
              <a:t>control </a:t>
            </a:r>
            <a:r>
              <a:rPr lang="en-US" sz="2800" dirty="0">
                <a:solidFill>
                  <a:srgbClr val="FFFFCC"/>
                </a:solidFill>
                <a:ea typeface="+mn-ea"/>
                <a:cs typeface="+mn-cs"/>
              </a:rPr>
              <a:t>the management or policy </a:t>
            </a:r>
            <a:r>
              <a:rPr lang="en-US" sz="2800" dirty="0" smtClean="0">
                <a:solidFill>
                  <a:srgbClr val="FFFFCC"/>
                </a:solidFill>
                <a:ea typeface="+mn-ea"/>
                <a:cs typeface="+mn-cs"/>
              </a:rPr>
              <a:t>decisions</a:t>
            </a:r>
          </a:p>
          <a:p>
            <a:pPr marL="703263" lvl="1" indent="-300038" eaLnBrk="1" fontAlgn="auto" hangingPunct="1">
              <a:lnSpc>
                <a:spcPct val="90000"/>
              </a:lnSpc>
              <a:spcAft>
                <a:spcPts val="0"/>
              </a:spcAft>
              <a:buClr>
                <a:srgbClr val="CCFF33"/>
              </a:buClr>
              <a:buSzPct val="70000"/>
              <a:buFont typeface="Wingdings" charset="0"/>
              <a:buChar char="•"/>
              <a:defRPr/>
            </a:pPr>
            <a:r>
              <a:rPr lang="en-US" sz="2800" dirty="0" smtClean="0">
                <a:solidFill>
                  <a:srgbClr val="FFFFCC"/>
                </a:solidFill>
                <a:ea typeface="+mn-ea"/>
                <a:cs typeface="+mn-cs"/>
              </a:rPr>
              <a:t> </a:t>
            </a:r>
            <a:r>
              <a:rPr lang="en-US" sz="2800" dirty="0">
                <a:solidFill>
                  <a:srgbClr val="FFFFCC"/>
                </a:solidFill>
                <a:ea typeface="+mn-ea"/>
                <a:cs typeface="+mn-cs"/>
              </a:rPr>
              <a:t>exercisable by a person or persons </a:t>
            </a:r>
            <a:r>
              <a:rPr lang="en-US" sz="2800" dirty="0" smtClean="0">
                <a:solidFill>
                  <a:srgbClr val="FFFFCC"/>
                </a:solidFill>
                <a:ea typeface="+mn-ea"/>
                <a:cs typeface="+mn-cs"/>
              </a:rPr>
              <a:t>acting individually </a:t>
            </a:r>
            <a:r>
              <a:rPr lang="en-US" sz="2800" dirty="0">
                <a:solidFill>
                  <a:srgbClr val="FFFFCC"/>
                </a:solidFill>
                <a:ea typeface="+mn-ea"/>
                <a:cs typeface="+mn-cs"/>
              </a:rPr>
              <a:t>or in concert, directly or indirectly, including by virtue of their </a:t>
            </a:r>
            <a:r>
              <a:rPr lang="en-US" sz="2800" dirty="0" smtClean="0">
                <a:solidFill>
                  <a:srgbClr val="FFFFCC"/>
                </a:solidFill>
                <a:ea typeface="+mn-ea"/>
                <a:cs typeface="+mn-cs"/>
              </a:rPr>
              <a:t>shareholding or </a:t>
            </a:r>
            <a:r>
              <a:rPr lang="en-US" sz="2800" dirty="0">
                <a:solidFill>
                  <a:srgbClr val="FFFFCC"/>
                </a:solidFill>
                <a:ea typeface="+mn-ea"/>
                <a:cs typeface="+mn-cs"/>
              </a:rPr>
              <a:t>management rights or shareholders agreements or voting agreements or in </a:t>
            </a:r>
            <a:r>
              <a:rPr lang="en-US" sz="2800" dirty="0" smtClean="0">
                <a:solidFill>
                  <a:srgbClr val="FFFFCC"/>
                </a:solidFill>
                <a:ea typeface="+mn-ea"/>
                <a:cs typeface="+mn-cs"/>
              </a:rPr>
              <a:t>any other manner</a:t>
            </a:r>
            <a:endParaRPr lang="en-US" sz="2800" dirty="0" smtClean="0">
              <a:solidFill>
                <a:srgbClr val="FFFFCC"/>
              </a:solidFill>
              <a:ea typeface="+mn-ea"/>
              <a:cs typeface="+mn-cs"/>
            </a:endParaRPr>
          </a:p>
        </p:txBody>
      </p:sp>
      <p:sp>
        <p:nvSpPr>
          <p:cNvPr id="921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C4F8FBD-F235-4365-8CA3-ADE5E17BA078}" type="slidenum">
              <a:rPr lang="en-US" sz="2400">
                <a:solidFill>
                  <a:srgbClr val="FFFFCC"/>
                </a:solidFill>
                <a:latin typeface="Times New Roman" pitchFamily="18" charset="0"/>
                <a:cs typeface="Times New Roman" pitchFamily="18" charset="0"/>
                <a:sym typeface="Times New Roman" pitchFamily="18" charset="0"/>
              </a:rPr>
              <a:pPr defTabSz="914400"/>
              <a:t>18</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8">
                                            <p:txEl>
                                              <p:pRg st="2" end="2"/>
                                            </p:txEl>
                                          </p:spTgt>
                                        </p:tgtEl>
                                        <p:attrNameLst>
                                          <p:attrName>style.visibility</p:attrName>
                                        </p:attrNameLst>
                                      </p:cBhvr>
                                      <p:to>
                                        <p:strVal val="visible"/>
                                      </p:to>
                                    </p:set>
                                    <p:anim calcmode="lin" valueType="num">
                                      <p:cBhvr additive="base">
                                        <p:cTn id="19" dur="500" fill="hold"/>
                                        <p:tgtEl>
                                          <p:spTgt spid="921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8">
                                            <p:txEl>
                                              <p:pRg st="3" end="3"/>
                                            </p:txEl>
                                          </p:spTgt>
                                        </p:tgtEl>
                                        <p:attrNameLst>
                                          <p:attrName>style.visibility</p:attrName>
                                        </p:attrNameLst>
                                      </p:cBhvr>
                                      <p:to>
                                        <p:strVal val="visible"/>
                                      </p:to>
                                    </p:set>
                                    <p:anim calcmode="lin" valueType="num">
                                      <p:cBhvr additive="base">
                                        <p:cTn id="25" dur="500" fill="hold"/>
                                        <p:tgtEl>
                                          <p:spTgt spid="921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18">
                                            <p:txEl>
                                              <p:pRg st="4" end="4"/>
                                            </p:txEl>
                                          </p:spTgt>
                                        </p:tgtEl>
                                        <p:attrNameLst>
                                          <p:attrName>style.visibility</p:attrName>
                                        </p:attrNameLst>
                                      </p:cBhvr>
                                      <p:to>
                                        <p:strVal val="visible"/>
                                      </p:to>
                                    </p:set>
                                    <p:anim calcmode="lin" valueType="num">
                                      <p:cBhvr additive="base">
                                        <p:cTn id="31" dur="500" fill="hold"/>
                                        <p:tgtEl>
                                          <p:spTgt spid="921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1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18">
                                            <p:txEl>
                                              <p:pRg st="5" end="5"/>
                                            </p:txEl>
                                          </p:spTgt>
                                        </p:tgtEl>
                                        <p:attrNameLst>
                                          <p:attrName>style.visibility</p:attrName>
                                        </p:attrNameLst>
                                      </p:cBhvr>
                                      <p:to>
                                        <p:strVal val="visible"/>
                                      </p:to>
                                    </p:set>
                                    <p:anim calcmode="lin" valueType="num">
                                      <p:cBhvr additive="base">
                                        <p:cTn id="37" dur="500" fill="hold"/>
                                        <p:tgtEl>
                                          <p:spTgt spid="921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21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218">
                                            <p:txEl>
                                              <p:pRg st="6" end="6"/>
                                            </p:txEl>
                                          </p:spTgt>
                                        </p:tgtEl>
                                        <p:attrNameLst>
                                          <p:attrName>style.visibility</p:attrName>
                                        </p:attrNameLst>
                                      </p:cBhvr>
                                      <p:to>
                                        <p:strVal val="visible"/>
                                      </p:to>
                                    </p:set>
                                    <p:anim calcmode="lin" valueType="num">
                                      <p:cBhvr additive="base">
                                        <p:cTn id="43" dur="500" fill="hold"/>
                                        <p:tgtEl>
                                          <p:spTgt spid="921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9218">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218">
                                            <p:txEl>
                                              <p:pRg st="7" end="7"/>
                                            </p:txEl>
                                          </p:spTgt>
                                        </p:tgtEl>
                                        <p:attrNameLst>
                                          <p:attrName>style.visibility</p:attrName>
                                        </p:attrNameLst>
                                      </p:cBhvr>
                                      <p:to>
                                        <p:strVal val="visible"/>
                                      </p:to>
                                    </p:set>
                                    <p:anim calcmode="lin" valueType="num">
                                      <p:cBhvr additive="base">
                                        <p:cTn id="49" dur="500" fill="hold"/>
                                        <p:tgtEl>
                                          <p:spTgt spid="9218">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9218">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9218">
                                            <p:txEl>
                                              <p:pRg st="8" end="8"/>
                                            </p:txEl>
                                          </p:spTgt>
                                        </p:tgtEl>
                                        <p:attrNameLst>
                                          <p:attrName>style.visibility</p:attrName>
                                        </p:attrNameLst>
                                      </p:cBhvr>
                                      <p:to>
                                        <p:strVal val="visible"/>
                                      </p:to>
                                    </p:set>
                                    <p:anim calcmode="lin" valueType="num">
                                      <p:cBhvr additive="base">
                                        <p:cTn id="55" dur="500" fill="hold"/>
                                        <p:tgtEl>
                                          <p:spTgt spid="9218">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9218">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9218">
                                            <p:txEl>
                                              <p:pRg st="9" end="9"/>
                                            </p:txEl>
                                          </p:spTgt>
                                        </p:tgtEl>
                                        <p:attrNameLst>
                                          <p:attrName>style.visibility</p:attrName>
                                        </p:attrNameLst>
                                      </p:cBhvr>
                                      <p:to>
                                        <p:strVal val="visible"/>
                                      </p:to>
                                    </p:set>
                                    <p:anim calcmode="lin" valueType="num">
                                      <p:cBhvr additive="base">
                                        <p:cTn id="61" dur="500" fill="hold"/>
                                        <p:tgtEl>
                                          <p:spTgt spid="9218">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9218">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bldLvl="5"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9218" name="Rectangle 2"/>
          <p:cNvSpPr>
            <a:spLocks noGrp="1"/>
          </p:cNvSpPr>
          <p:nvPr>
            <p:ph idx="1"/>
          </p:nvPr>
        </p:nvSpPr>
        <p:spPr bwMode="auto">
          <a:xfrm>
            <a:off x="328613" y="1939925"/>
            <a:ext cx="8208962" cy="4441825"/>
          </a:xfrm>
          <a:noFill/>
        </p:spPr>
        <p:txBody>
          <a:bodyPr wrap="square" lIns="50800" tIns="50800" rIns="50800" bIns="50800" numCol="1" anchor="t" anchorCtr="0" compatLnSpc="1">
            <a:prstTxWarp prst="textNoShape">
              <a:avLst/>
            </a:prstTxWarp>
            <a:normAutofit/>
          </a:bodyPr>
          <a:lstStyle/>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Director [2(34)]</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cs typeface="+mn-cs"/>
              </a:rPr>
              <a:t>Director </a:t>
            </a:r>
            <a:r>
              <a:rPr lang="en-US" sz="2600" dirty="0">
                <a:solidFill>
                  <a:srgbClr val="FFFFCC"/>
                </a:solidFill>
                <a:ea typeface="+mn-ea"/>
                <a:cs typeface="+mn-cs"/>
              </a:rPr>
              <a:t>means the director appointed to the Board of Directors of the </a:t>
            </a:r>
            <a:r>
              <a:rPr lang="en-US" sz="2600" dirty="0" smtClean="0">
                <a:solidFill>
                  <a:srgbClr val="FFFFCC"/>
                </a:solidFill>
                <a:ea typeface="+mn-ea"/>
                <a:cs typeface="+mn-cs"/>
              </a:rPr>
              <a:t>Company</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a:solidFill>
                  <a:srgbClr val="FFFFCC"/>
                </a:solidFill>
              </a:rPr>
              <a:t>Director includes any person occupying the position of a director by whatever name </a:t>
            </a:r>
            <a:r>
              <a:rPr lang="en-US" sz="2600" dirty="0" smtClean="0">
                <a:solidFill>
                  <a:srgbClr val="FFFFCC"/>
                </a:solidFill>
              </a:rPr>
              <a:t>called [2(26) of Companies Act, 1956]</a:t>
            </a:r>
            <a:endParaRPr lang="en-US" sz="2600" dirty="0">
              <a:solidFill>
                <a:srgbClr val="FFFFCC"/>
              </a:solidFill>
              <a:ea typeface="+mn-ea"/>
              <a:cs typeface="+mn-cs"/>
            </a:endParaRPr>
          </a:p>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Expert [2(38)] – Includes</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rPr>
              <a:t>Engineer, Valuer, CA, CS, CMA</a:t>
            </a:r>
          </a:p>
          <a:p>
            <a:pPr marL="703263" lvl="1" indent="-300038" eaLnBrk="1" fontAlgn="auto" hangingPunct="1">
              <a:lnSpc>
                <a:spcPct val="90000"/>
              </a:lnSpc>
              <a:spcAft>
                <a:spcPts val="0"/>
              </a:spcAft>
              <a:buClr>
                <a:srgbClr val="CCFF33"/>
              </a:buClr>
              <a:buSzPct val="70000"/>
              <a:buFont typeface="Wingdings" charset="0"/>
              <a:buChar char="•"/>
              <a:defRPr/>
            </a:pPr>
            <a:r>
              <a:rPr lang="en-US" sz="2600" dirty="0" smtClean="0">
                <a:solidFill>
                  <a:srgbClr val="FFFFCC"/>
                </a:solidFill>
                <a:ea typeface="+mn-ea"/>
                <a:cs typeface="+mn-cs"/>
              </a:rPr>
              <a:t>Any other person – power or authority to issue a certificate in pursuance of any law</a:t>
            </a:r>
            <a:endParaRPr lang="en-US" sz="2600" dirty="0">
              <a:solidFill>
                <a:srgbClr val="FFFFCC"/>
              </a:solidFill>
              <a:ea typeface="+mn-ea"/>
              <a:cs typeface="+mn-cs"/>
            </a:endParaRPr>
          </a:p>
        </p:txBody>
      </p:sp>
      <p:sp>
        <p:nvSpPr>
          <p:cNvPr id="921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C4F8FBD-F235-4365-8CA3-ADE5E17BA078}" type="slidenum">
              <a:rPr lang="en-US" sz="2400">
                <a:solidFill>
                  <a:srgbClr val="FFFFCC"/>
                </a:solidFill>
                <a:latin typeface="Times New Roman" pitchFamily="18" charset="0"/>
                <a:cs typeface="Times New Roman" pitchFamily="18" charset="0"/>
                <a:sym typeface="Times New Roman" pitchFamily="18" charset="0"/>
              </a:rPr>
              <a:pPr defTabSz="914400"/>
              <a:t>19</a:t>
            </a:fld>
            <a:endParaRPr lang="en-US"/>
          </a:p>
        </p:txBody>
      </p:sp>
    </p:spTree>
    <p:extLst>
      <p:ext uri="{BB962C8B-B14F-4D97-AF65-F5344CB8AC3E}">
        <p14:creationId xmlns:p14="http://schemas.microsoft.com/office/powerpoint/2010/main" val="330051204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8">
                                            <p:txEl>
                                              <p:pRg st="2" end="2"/>
                                            </p:txEl>
                                          </p:spTgt>
                                        </p:tgtEl>
                                        <p:attrNameLst>
                                          <p:attrName>style.visibility</p:attrName>
                                        </p:attrNameLst>
                                      </p:cBhvr>
                                      <p:to>
                                        <p:strVal val="visible"/>
                                      </p:to>
                                    </p:set>
                                    <p:anim calcmode="lin" valueType="num">
                                      <p:cBhvr additive="base">
                                        <p:cTn id="19" dur="500" fill="hold"/>
                                        <p:tgtEl>
                                          <p:spTgt spid="921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8">
                                            <p:txEl>
                                              <p:pRg st="3" end="3"/>
                                            </p:txEl>
                                          </p:spTgt>
                                        </p:tgtEl>
                                        <p:attrNameLst>
                                          <p:attrName>style.visibility</p:attrName>
                                        </p:attrNameLst>
                                      </p:cBhvr>
                                      <p:to>
                                        <p:strVal val="visible"/>
                                      </p:to>
                                    </p:set>
                                    <p:anim calcmode="lin" valueType="num">
                                      <p:cBhvr additive="base">
                                        <p:cTn id="25" dur="500" fill="hold"/>
                                        <p:tgtEl>
                                          <p:spTgt spid="921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18">
                                            <p:txEl>
                                              <p:pRg st="4" end="4"/>
                                            </p:txEl>
                                          </p:spTgt>
                                        </p:tgtEl>
                                        <p:attrNameLst>
                                          <p:attrName>style.visibility</p:attrName>
                                        </p:attrNameLst>
                                      </p:cBhvr>
                                      <p:to>
                                        <p:strVal val="visible"/>
                                      </p:to>
                                    </p:set>
                                    <p:anim calcmode="lin" valueType="num">
                                      <p:cBhvr additive="base">
                                        <p:cTn id="31" dur="500" fill="hold"/>
                                        <p:tgtEl>
                                          <p:spTgt spid="921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1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18">
                                            <p:txEl>
                                              <p:pRg st="5" end="5"/>
                                            </p:txEl>
                                          </p:spTgt>
                                        </p:tgtEl>
                                        <p:attrNameLst>
                                          <p:attrName>style.visibility</p:attrName>
                                        </p:attrNameLst>
                                      </p:cBhvr>
                                      <p:to>
                                        <p:strVal val="visible"/>
                                      </p:to>
                                    </p:set>
                                    <p:anim calcmode="lin" valueType="num">
                                      <p:cBhvr additive="base">
                                        <p:cTn id="37" dur="500" fill="hold"/>
                                        <p:tgtEl>
                                          <p:spTgt spid="921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21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bldLvl="5"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Rounded MT Bold" charset="0"/>
              </a:rPr>
              <a:t>The Pencil Parable</a:t>
            </a:r>
            <a:endParaRPr lang="en-US" dirty="0"/>
          </a:p>
        </p:txBody>
      </p:sp>
      <p:sp>
        <p:nvSpPr>
          <p:cNvPr id="3" name="Content Placeholder 2"/>
          <p:cNvSpPr>
            <a:spLocks noGrp="1"/>
          </p:cNvSpPr>
          <p:nvPr>
            <p:ph idx="1"/>
          </p:nvPr>
        </p:nvSpPr>
        <p:spPr/>
        <p:txBody>
          <a:bodyPr/>
          <a:lstStyle/>
          <a:p>
            <a:r>
              <a:rPr lang="en-US" dirty="0" smtClean="0">
                <a:hlinkClick r:id="rId2" action="ppaction://hlinkpres?slideindex=1&amp;slidetitle="/>
              </a:rPr>
              <a:t>Pencil Parable</a:t>
            </a:r>
            <a:endParaRPr lang="en-US" dirty="0"/>
          </a:p>
        </p:txBody>
      </p:sp>
    </p:spTree>
    <p:extLst>
      <p:ext uri="{BB962C8B-B14F-4D97-AF65-F5344CB8AC3E}">
        <p14:creationId xmlns:p14="http://schemas.microsoft.com/office/powerpoint/2010/main" val="271703553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9218" name="Rectangle 2"/>
          <p:cNvSpPr>
            <a:spLocks noGrp="1"/>
          </p:cNvSpPr>
          <p:nvPr>
            <p:ph idx="1"/>
          </p:nvPr>
        </p:nvSpPr>
        <p:spPr bwMode="auto">
          <a:xfrm>
            <a:off x="328613" y="1939925"/>
            <a:ext cx="8208962" cy="4441825"/>
          </a:xfrm>
          <a:noFill/>
        </p:spPr>
        <p:txBody>
          <a:bodyPr wrap="square" lIns="50800" tIns="50800" rIns="50800" bIns="50800" numCol="1" anchor="t" anchorCtr="0" compatLnSpc="1">
            <a:prstTxWarp prst="textNoShape">
              <a:avLst/>
            </a:prstTxWarp>
            <a:normAutofit lnSpcReduction="10000"/>
          </a:bodyPr>
          <a:lstStyle/>
          <a:p>
            <a:pPr marL="300038" indent="-300038" eaLnBrk="1" fontAlgn="auto" hangingPunct="1">
              <a:lnSpc>
                <a:spcPct val="90000"/>
              </a:lnSpc>
              <a:spcBef>
                <a:spcPts val="600"/>
              </a:spcBef>
              <a:spcAft>
                <a:spcPts val="0"/>
              </a:spcAft>
              <a:buClr>
                <a:srgbClr val="CCFF33"/>
              </a:buClr>
              <a:buSzPct val="70000"/>
              <a:buFont typeface="Wingdings" charset="0"/>
              <a:buChar char="•"/>
              <a:defRPr/>
            </a:pPr>
            <a:r>
              <a:rPr lang="en-US" sz="3600" dirty="0" smtClean="0">
                <a:solidFill>
                  <a:srgbClr val="FFFFCC"/>
                </a:solidFill>
                <a:ea typeface="+mn-ea"/>
                <a:cs typeface="+mn-cs"/>
              </a:rPr>
              <a:t>Financial Statement [2(40)] - Includes</a:t>
            </a:r>
            <a:endParaRPr lang="en-US" sz="3600" dirty="0">
              <a:solidFill>
                <a:srgbClr val="FFFFCC"/>
              </a:solidFill>
              <a:ea typeface="+mn-ea"/>
              <a:cs typeface="+mn-cs"/>
            </a:endParaRP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a:solidFill>
                  <a:srgbClr val="FFFFCC"/>
                </a:solidFill>
                <a:ea typeface="+mn-ea"/>
              </a:rPr>
              <a:t>Balance Sheet</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a:solidFill>
                  <a:srgbClr val="FFFFCC"/>
                </a:solidFill>
                <a:ea typeface="+mn-ea"/>
              </a:rPr>
              <a:t>Profit &amp; Loss Account</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a:solidFill>
                  <a:srgbClr val="FFFFCC"/>
                </a:solidFill>
                <a:ea typeface="+mn-ea"/>
              </a:rPr>
              <a:t>Cash Flow Statement</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a:solidFill>
                  <a:srgbClr val="FFFFCC"/>
                </a:solidFill>
                <a:ea typeface="+mn-ea"/>
              </a:rPr>
              <a:t>Statement of changes in </a:t>
            </a:r>
            <a:r>
              <a:rPr lang="en-US" sz="3200" dirty="0" smtClean="0">
                <a:solidFill>
                  <a:srgbClr val="FFFFCC"/>
                </a:solidFill>
                <a:ea typeface="+mn-ea"/>
              </a:rPr>
              <a:t>Equity, if applicable</a:t>
            </a:r>
            <a:endParaRPr lang="en-US" sz="3200" dirty="0">
              <a:solidFill>
                <a:srgbClr val="FFFFCC"/>
              </a:solidFill>
              <a:ea typeface="+mn-ea"/>
            </a:endParaRP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a:solidFill>
                  <a:srgbClr val="FFFFCC"/>
                </a:solidFill>
                <a:ea typeface="+mn-ea"/>
              </a:rPr>
              <a:t>Notes to </a:t>
            </a:r>
            <a:r>
              <a:rPr lang="en-US" sz="3200" dirty="0" smtClean="0">
                <a:solidFill>
                  <a:srgbClr val="FFFFCC"/>
                </a:solidFill>
                <a:ea typeface="+mn-ea"/>
              </a:rPr>
              <a:t>Account</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3200" dirty="0" smtClean="0">
                <a:solidFill>
                  <a:srgbClr val="FFFFCC"/>
                </a:solidFill>
                <a:ea typeface="+mn-ea"/>
              </a:rPr>
              <a:t>Small Company, Dormant Company, OPC – Cash Flow Statement is excluded</a:t>
            </a:r>
            <a:endParaRPr lang="en-US" sz="2800" dirty="0">
              <a:ea typeface="+mn-ea"/>
            </a:endParaRPr>
          </a:p>
        </p:txBody>
      </p:sp>
      <p:sp>
        <p:nvSpPr>
          <p:cNvPr id="921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C4F8FBD-F235-4365-8CA3-ADE5E17BA078}" type="slidenum">
              <a:rPr lang="en-US" sz="2400">
                <a:solidFill>
                  <a:srgbClr val="FFFFCC"/>
                </a:solidFill>
                <a:latin typeface="Times New Roman" pitchFamily="18" charset="0"/>
                <a:cs typeface="Times New Roman" pitchFamily="18" charset="0"/>
                <a:sym typeface="Times New Roman" pitchFamily="18" charset="0"/>
              </a:rPr>
              <a:pPr defTabSz="914400"/>
              <a:t>20</a:t>
            </a:fld>
            <a:endParaRPr lang="en-US"/>
          </a:p>
        </p:txBody>
      </p:sp>
    </p:spTree>
    <p:extLst>
      <p:ext uri="{BB962C8B-B14F-4D97-AF65-F5344CB8AC3E}">
        <p14:creationId xmlns:p14="http://schemas.microsoft.com/office/powerpoint/2010/main" val="299931006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8">
                                            <p:txEl>
                                              <p:pRg st="2" end="2"/>
                                            </p:txEl>
                                          </p:spTgt>
                                        </p:tgtEl>
                                        <p:attrNameLst>
                                          <p:attrName>style.visibility</p:attrName>
                                        </p:attrNameLst>
                                      </p:cBhvr>
                                      <p:to>
                                        <p:strVal val="visible"/>
                                      </p:to>
                                    </p:set>
                                    <p:anim calcmode="lin" valueType="num">
                                      <p:cBhvr additive="base">
                                        <p:cTn id="19" dur="500" fill="hold"/>
                                        <p:tgtEl>
                                          <p:spTgt spid="921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8">
                                            <p:txEl>
                                              <p:pRg st="3" end="3"/>
                                            </p:txEl>
                                          </p:spTgt>
                                        </p:tgtEl>
                                        <p:attrNameLst>
                                          <p:attrName>style.visibility</p:attrName>
                                        </p:attrNameLst>
                                      </p:cBhvr>
                                      <p:to>
                                        <p:strVal val="visible"/>
                                      </p:to>
                                    </p:set>
                                    <p:anim calcmode="lin" valueType="num">
                                      <p:cBhvr additive="base">
                                        <p:cTn id="25" dur="500" fill="hold"/>
                                        <p:tgtEl>
                                          <p:spTgt spid="921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18">
                                            <p:txEl>
                                              <p:pRg st="4" end="4"/>
                                            </p:txEl>
                                          </p:spTgt>
                                        </p:tgtEl>
                                        <p:attrNameLst>
                                          <p:attrName>style.visibility</p:attrName>
                                        </p:attrNameLst>
                                      </p:cBhvr>
                                      <p:to>
                                        <p:strVal val="visible"/>
                                      </p:to>
                                    </p:set>
                                    <p:anim calcmode="lin" valueType="num">
                                      <p:cBhvr additive="base">
                                        <p:cTn id="31" dur="500" fill="hold"/>
                                        <p:tgtEl>
                                          <p:spTgt spid="921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1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18">
                                            <p:txEl>
                                              <p:pRg st="5" end="5"/>
                                            </p:txEl>
                                          </p:spTgt>
                                        </p:tgtEl>
                                        <p:attrNameLst>
                                          <p:attrName>style.visibility</p:attrName>
                                        </p:attrNameLst>
                                      </p:cBhvr>
                                      <p:to>
                                        <p:strVal val="visible"/>
                                      </p:to>
                                    </p:set>
                                    <p:anim calcmode="lin" valueType="num">
                                      <p:cBhvr additive="base">
                                        <p:cTn id="37" dur="500" fill="hold"/>
                                        <p:tgtEl>
                                          <p:spTgt spid="921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21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218">
                                            <p:txEl>
                                              <p:pRg st="6" end="6"/>
                                            </p:txEl>
                                          </p:spTgt>
                                        </p:tgtEl>
                                        <p:attrNameLst>
                                          <p:attrName>style.visibility</p:attrName>
                                        </p:attrNameLst>
                                      </p:cBhvr>
                                      <p:to>
                                        <p:strVal val="visible"/>
                                      </p:to>
                                    </p:set>
                                    <p:anim calcmode="lin" valueType="num">
                                      <p:cBhvr additive="base">
                                        <p:cTn id="43" dur="500" fill="hold"/>
                                        <p:tgtEl>
                                          <p:spTgt spid="921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921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bldLvl="5"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0242" name="Rectangle 2"/>
          <p:cNvSpPr>
            <a:spLocks noGrp="1"/>
          </p:cNvSpPr>
          <p:nvPr>
            <p:ph idx="1"/>
          </p:nvPr>
        </p:nvSpPr>
        <p:spPr bwMode="auto">
          <a:xfrm>
            <a:off x="285720" y="1357298"/>
            <a:ext cx="8208962" cy="4757742"/>
          </a:xfrm>
          <a:noFill/>
        </p:spPr>
        <p:txBody>
          <a:bodyPr wrap="square" lIns="50800" tIns="50800" rIns="50800" bIns="50800" numCol="1" anchor="t" anchorCtr="0" compatLnSpc="1">
            <a:prstTxWarp prst="textNoShape">
              <a:avLst/>
            </a:prstTxWarp>
            <a:normAutofit/>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Financial </a:t>
            </a:r>
            <a:r>
              <a:rPr lang="en-US" sz="2800" b="0" dirty="0" smtClean="0">
                <a:solidFill>
                  <a:srgbClr val="FFFFCC"/>
                </a:solidFill>
                <a:effectLst>
                  <a:outerShdw blurRad="38100" dist="38100" dir="2700000" algn="tl">
                    <a:srgbClr val="FFFFFF"/>
                  </a:outerShdw>
                </a:effectLst>
                <a:ea typeface="ＭＳ Ｐゴシック" charset="-128"/>
              </a:rPr>
              <a:t>Year [2(41)]</a:t>
            </a:r>
            <a:endParaRPr lang="en-US" sz="28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Uniform – 31</a:t>
            </a:r>
            <a:r>
              <a:rPr lang="en-US" sz="2400" b="0" baseline="30000" dirty="0" smtClean="0">
                <a:solidFill>
                  <a:srgbClr val="FFFFCC"/>
                </a:solidFill>
                <a:effectLst>
                  <a:outerShdw blurRad="38100" dist="38100" dir="2700000" algn="tl">
                    <a:srgbClr val="FFFFFF"/>
                  </a:outerShdw>
                </a:effectLst>
                <a:ea typeface="ＭＳ Ｐゴシック" charset="-128"/>
              </a:rPr>
              <a:t>st</a:t>
            </a:r>
            <a:r>
              <a:rPr lang="en-US" sz="2400" b="0" dirty="0" smtClean="0">
                <a:solidFill>
                  <a:srgbClr val="FFFFCC"/>
                </a:solidFill>
                <a:effectLst>
                  <a:outerShdw blurRad="38100" dist="38100" dir="2700000" algn="tl">
                    <a:srgbClr val="FFFFFF"/>
                  </a:outerShdw>
                </a:effectLst>
                <a:ea typeface="ＭＳ Ｐゴシック" charset="-128"/>
              </a:rPr>
              <a:t> March </a:t>
            </a:r>
            <a:r>
              <a:rPr lang="en-US" sz="2400" b="0" dirty="0" smtClean="0">
                <a:solidFill>
                  <a:srgbClr val="FFFFCC"/>
                </a:solidFill>
                <a:effectLst>
                  <a:outerShdw blurRad="38100" dist="38100" dir="2700000" algn="tl">
                    <a:srgbClr val="FFFFFF"/>
                  </a:outerShdw>
                </a:effectLst>
                <a:ea typeface="ＭＳ Ｐゴシック" charset="-128"/>
              </a:rPr>
              <a:t>every year</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Cut off date – </a:t>
            </a:r>
            <a:r>
              <a:rPr lang="en-US" sz="2400" b="0" dirty="0">
                <a:solidFill>
                  <a:srgbClr val="FFFFCC"/>
                </a:solidFill>
                <a:effectLst>
                  <a:outerShdw blurRad="38100" dist="38100" dir="2700000" algn="tl">
                    <a:srgbClr val="FFFFFF"/>
                  </a:outerShdw>
                </a:effectLst>
                <a:ea typeface="ＭＳ Ｐゴシック" charset="-128"/>
              </a:rPr>
              <a:t>1</a:t>
            </a:r>
            <a:r>
              <a:rPr lang="en-US" sz="2400" b="0" dirty="0" smtClean="0">
                <a:solidFill>
                  <a:srgbClr val="FFFFCC"/>
                </a:solidFill>
                <a:effectLst>
                  <a:outerShdw blurRad="38100" dist="38100" dir="2700000" algn="tl">
                    <a:srgbClr val="FFFFFF"/>
                  </a:outerShdw>
                </a:effectLst>
                <a:ea typeface="ＭＳ Ｐゴシック" charset="-128"/>
              </a:rPr>
              <a:t>st January – for new companies</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Exemption may be allowed for holding or subsidiary companies incorporated outside India</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Existing Companies to align FY within 2 years</a:t>
            </a:r>
          </a:p>
          <a:p>
            <a:pPr marL="298450" indent="-244475" eaLnBrk="1" hangingPunct="1">
              <a:lnSpc>
                <a:spcPct val="90000"/>
              </a:lnSpc>
              <a:spcBef>
                <a:spcPts val="500"/>
              </a:spcBef>
              <a:buClr>
                <a:srgbClr val="CC9900"/>
              </a:buClr>
              <a:buSzPct val="65000"/>
              <a:buFont typeface="Wingdings" pitchFamily="2" charset="2"/>
              <a:buChar char="•"/>
            </a:pPr>
            <a:r>
              <a:rPr lang="en-US" sz="2600" b="0" dirty="0" smtClean="0">
                <a:solidFill>
                  <a:srgbClr val="FFFFCC"/>
                </a:solidFill>
                <a:effectLst>
                  <a:outerShdw blurRad="38100" dist="38100" dir="2700000" algn="tl">
                    <a:srgbClr val="FFFFFF"/>
                  </a:outerShdw>
                </a:effectLst>
                <a:ea typeface="ＭＳ Ｐゴシック" charset="-128"/>
              </a:rPr>
              <a:t>Foreign Company [2(42)]</a:t>
            </a:r>
          </a:p>
          <a:p>
            <a:pPr marL="701675" lvl="1" indent="-244475" eaLnBrk="1" hangingPunct="1">
              <a:lnSpc>
                <a:spcPct val="90000"/>
              </a:lnSpc>
              <a:spcBef>
                <a:spcPts val="500"/>
              </a:spcBef>
              <a:buClr>
                <a:srgbClr val="CC9900"/>
              </a:buClr>
              <a:buSzPct val="65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Has a place of business in India</a:t>
            </a:r>
          </a:p>
          <a:p>
            <a:pPr marL="701675" lvl="1" indent="-244475" eaLnBrk="1" hangingPunct="1">
              <a:lnSpc>
                <a:spcPct val="90000"/>
              </a:lnSpc>
              <a:spcBef>
                <a:spcPts val="500"/>
              </a:spcBef>
              <a:buClr>
                <a:srgbClr val="CC9900"/>
              </a:buClr>
              <a:buSzPct val="65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Whether by itself or through an agent</a:t>
            </a:r>
          </a:p>
          <a:p>
            <a:pPr marL="701675" lvl="1" indent="-244475" eaLnBrk="1" hangingPunct="1">
              <a:lnSpc>
                <a:spcPct val="90000"/>
              </a:lnSpc>
              <a:spcBef>
                <a:spcPts val="500"/>
              </a:spcBef>
              <a:buClr>
                <a:srgbClr val="CC9900"/>
              </a:buClr>
              <a:buSzPct val="65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Physically, or</a:t>
            </a:r>
          </a:p>
          <a:p>
            <a:pPr marL="701675" lvl="1" indent="-244475" eaLnBrk="1" hangingPunct="1">
              <a:lnSpc>
                <a:spcPct val="90000"/>
              </a:lnSpc>
              <a:spcBef>
                <a:spcPts val="500"/>
              </a:spcBef>
              <a:buClr>
                <a:srgbClr val="CC9900"/>
              </a:buClr>
              <a:buSzPct val="65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Through Electronic Mode</a:t>
            </a:r>
          </a:p>
          <a:p>
            <a:pPr marL="701675" lvl="1" indent="-244475" eaLnBrk="1" hangingPunct="1">
              <a:lnSpc>
                <a:spcPct val="90000"/>
              </a:lnSpc>
              <a:spcBef>
                <a:spcPts val="500"/>
              </a:spcBef>
              <a:buClr>
                <a:srgbClr val="CC9900"/>
              </a:buClr>
              <a:buSzPct val="65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And conducts business activity in India</a:t>
            </a:r>
            <a:endParaRPr lang="en-US" b="0" dirty="0" smtClean="0">
              <a:solidFill>
                <a:srgbClr val="FFFFCC"/>
              </a:solidFill>
              <a:effectLst>
                <a:outerShdw blurRad="38100" dist="38100" dir="2700000" algn="tl">
                  <a:srgbClr val="FFFFFF"/>
                </a:outerShdw>
              </a:effectLst>
              <a:ea typeface="ＭＳ Ｐゴシック" charset="-128"/>
            </a:endParaRPr>
          </a:p>
        </p:txBody>
      </p:sp>
      <p:sp>
        <p:nvSpPr>
          <p:cNvPr id="1024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0B463F8-0A20-49F0-A0A3-191854C86F25}" type="slidenum">
              <a:rPr lang="en-US" sz="2400">
                <a:solidFill>
                  <a:srgbClr val="FFFFCC"/>
                </a:solidFill>
                <a:latin typeface="Times New Roman" pitchFamily="18" charset="0"/>
                <a:cs typeface="Times New Roman" pitchFamily="18" charset="0"/>
                <a:sym typeface="Times New Roman" pitchFamily="18" charset="0"/>
              </a:rPr>
              <a:pPr defTabSz="914400"/>
              <a:t>21</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additive="base">
                                        <p:cTn id="13" dur="500" fill="hold"/>
                                        <p:tgtEl>
                                          <p:spTgt spid="102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 calcmode="lin" valueType="num">
                                      <p:cBhvr additive="base">
                                        <p:cTn id="25" dur="500" fill="hold"/>
                                        <p:tgtEl>
                                          <p:spTgt spid="102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 calcmode="lin" valueType="num">
                                      <p:cBhvr additive="base">
                                        <p:cTn id="31" dur="500" fill="hold"/>
                                        <p:tgtEl>
                                          <p:spTgt spid="102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242">
                                            <p:txEl>
                                              <p:pRg st="5" end="5"/>
                                            </p:txEl>
                                          </p:spTgt>
                                        </p:tgtEl>
                                        <p:attrNameLst>
                                          <p:attrName>style.visibility</p:attrName>
                                        </p:attrNameLst>
                                      </p:cBhvr>
                                      <p:to>
                                        <p:strVal val="visible"/>
                                      </p:to>
                                    </p:set>
                                    <p:anim calcmode="lin" valueType="num">
                                      <p:cBhvr additive="base">
                                        <p:cTn id="37" dur="500" fill="hold"/>
                                        <p:tgtEl>
                                          <p:spTgt spid="102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24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242">
                                            <p:txEl>
                                              <p:pRg st="6" end="6"/>
                                            </p:txEl>
                                          </p:spTgt>
                                        </p:tgtEl>
                                        <p:attrNameLst>
                                          <p:attrName>style.visibility</p:attrName>
                                        </p:attrNameLst>
                                      </p:cBhvr>
                                      <p:to>
                                        <p:strVal val="visible"/>
                                      </p:to>
                                    </p:set>
                                    <p:anim calcmode="lin" valueType="num">
                                      <p:cBhvr additive="base">
                                        <p:cTn id="43" dur="500" fill="hold"/>
                                        <p:tgtEl>
                                          <p:spTgt spid="1024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24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242">
                                            <p:txEl>
                                              <p:pRg st="7" end="7"/>
                                            </p:txEl>
                                          </p:spTgt>
                                        </p:tgtEl>
                                        <p:attrNameLst>
                                          <p:attrName>style.visibility</p:attrName>
                                        </p:attrNameLst>
                                      </p:cBhvr>
                                      <p:to>
                                        <p:strVal val="visible"/>
                                      </p:to>
                                    </p:set>
                                    <p:anim calcmode="lin" valueType="num">
                                      <p:cBhvr additive="base">
                                        <p:cTn id="49" dur="500" fill="hold"/>
                                        <p:tgtEl>
                                          <p:spTgt spid="10242">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024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242">
                                            <p:txEl>
                                              <p:pRg st="8" end="8"/>
                                            </p:txEl>
                                          </p:spTgt>
                                        </p:tgtEl>
                                        <p:attrNameLst>
                                          <p:attrName>style.visibility</p:attrName>
                                        </p:attrNameLst>
                                      </p:cBhvr>
                                      <p:to>
                                        <p:strVal val="visible"/>
                                      </p:to>
                                    </p:set>
                                    <p:anim calcmode="lin" valueType="num">
                                      <p:cBhvr additive="base">
                                        <p:cTn id="55" dur="500" fill="hold"/>
                                        <p:tgtEl>
                                          <p:spTgt spid="10242">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024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0242">
                                            <p:txEl>
                                              <p:pRg st="9" end="9"/>
                                            </p:txEl>
                                          </p:spTgt>
                                        </p:tgtEl>
                                        <p:attrNameLst>
                                          <p:attrName>style.visibility</p:attrName>
                                        </p:attrNameLst>
                                      </p:cBhvr>
                                      <p:to>
                                        <p:strVal val="visible"/>
                                      </p:to>
                                    </p:set>
                                    <p:anim calcmode="lin" valueType="num">
                                      <p:cBhvr additive="base">
                                        <p:cTn id="61" dur="500" fill="hold"/>
                                        <p:tgtEl>
                                          <p:spTgt spid="10242">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10242">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0242">
                                            <p:txEl>
                                              <p:pRg st="10" end="10"/>
                                            </p:txEl>
                                          </p:spTgt>
                                        </p:tgtEl>
                                        <p:attrNameLst>
                                          <p:attrName>style.visibility</p:attrName>
                                        </p:attrNameLst>
                                      </p:cBhvr>
                                      <p:to>
                                        <p:strVal val="visible"/>
                                      </p:to>
                                    </p:set>
                                    <p:anim calcmode="lin" valueType="num">
                                      <p:cBhvr additive="base">
                                        <p:cTn id="67" dur="500" fill="hold"/>
                                        <p:tgtEl>
                                          <p:spTgt spid="10242">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10242">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bldLvl="5"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0242" name="Rectangle 2"/>
          <p:cNvSpPr>
            <a:spLocks noGrp="1"/>
          </p:cNvSpPr>
          <p:nvPr>
            <p:ph idx="1"/>
          </p:nvPr>
        </p:nvSpPr>
        <p:spPr bwMode="auto">
          <a:xfrm>
            <a:off x="285720" y="1357298"/>
            <a:ext cx="8208962" cy="4757742"/>
          </a:xfrm>
          <a:noFill/>
        </p:spPr>
        <p:txBody>
          <a:bodyPr wrap="square" lIns="50800" tIns="50800" rIns="50800" bIns="50800" numCol="1" anchor="t" anchorCtr="0" compatLnSpc="1">
            <a:prstTxWarp prst="textNoShape">
              <a:avLst/>
            </a:prstTxWarp>
            <a:normAutofit/>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Key </a:t>
            </a:r>
            <a:r>
              <a:rPr lang="en-US" sz="2800" b="0" dirty="0" smtClean="0">
                <a:solidFill>
                  <a:srgbClr val="FFFFCC"/>
                </a:solidFill>
                <a:effectLst>
                  <a:outerShdw blurRad="38100" dist="38100" dir="2700000" algn="tl">
                    <a:srgbClr val="FFFFFF"/>
                  </a:outerShdw>
                </a:effectLst>
                <a:ea typeface="ＭＳ Ｐゴシック" charset="-128"/>
              </a:rPr>
              <a:t>Managerial </a:t>
            </a:r>
            <a:r>
              <a:rPr lang="en-US" sz="2800" b="0" dirty="0" smtClean="0">
                <a:solidFill>
                  <a:srgbClr val="FFFFCC"/>
                </a:solidFill>
                <a:effectLst>
                  <a:outerShdw blurRad="38100" dist="38100" dir="2700000" algn="tl">
                    <a:srgbClr val="FFFFFF"/>
                  </a:outerShdw>
                </a:effectLst>
                <a:ea typeface="ＭＳ Ｐゴシック" charset="-128"/>
              </a:rPr>
              <a:t>Personnel [2(51)]</a:t>
            </a:r>
            <a:endParaRPr lang="en-US" sz="28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CEO or MD or Manager</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Company </a:t>
            </a:r>
            <a:r>
              <a:rPr lang="en-US" sz="2400" b="0" dirty="0" smtClean="0">
                <a:solidFill>
                  <a:srgbClr val="FFFFCC"/>
                </a:solidFill>
                <a:effectLst>
                  <a:outerShdw blurRad="38100" dist="38100" dir="2700000" algn="tl">
                    <a:srgbClr val="FFFFFF"/>
                  </a:outerShdw>
                </a:effectLst>
                <a:ea typeface="ＭＳ Ｐゴシック" charset="-128"/>
              </a:rPr>
              <a:t>Secretary</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Whole-time director</a:t>
            </a:r>
            <a:endParaRPr lang="en-US" sz="24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CFO</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Such other officer as may be prescribed</a:t>
            </a:r>
          </a:p>
          <a:p>
            <a:pPr marL="300038" indent="-300038" algn="just"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Layers of Subsidiaries- </a:t>
            </a:r>
            <a:r>
              <a:rPr lang="en-US" b="0" dirty="0" smtClean="0">
                <a:solidFill>
                  <a:srgbClr val="FFFFCC"/>
                </a:solidFill>
                <a:effectLst>
                  <a:outerShdw blurRad="38100" dist="38100" dir="2700000" algn="tl">
                    <a:srgbClr val="FFFFFF"/>
                  </a:outerShdw>
                </a:effectLst>
                <a:ea typeface="ＭＳ Ｐゴシック" charset="-128"/>
                <a:cs typeface="+mn-cs"/>
              </a:rPr>
              <a:t>A Company shall have only two 				    layers of subsidiaries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Officer in default</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Key Managerial Personnel now included</a:t>
            </a:r>
            <a:endParaRPr lang="en-US" b="0" dirty="0" smtClean="0">
              <a:effectLst>
                <a:outerShdw blurRad="38100" dist="38100" dir="2700000" algn="tl">
                  <a:srgbClr val="7C9BA5"/>
                </a:outerShdw>
              </a:effectLst>
              <a:ea typeface="ＭＳ Ｐゴシック" charset="-128"/>
            </a:endParaRPr>
          </a:p>
        </p:txBody>
      </p:sp>
      <p:sp>
        <p:nvSpPr>
          <p:cNvPr id="1024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0B463F8-0A20-49F0-A0A3-191854C86F25}" type="slidenum">
              <a:rPr lang="en-US" sz="2400">
                <a:solidFill>
                  <a:srgbClr val="FFFFCC"/>
                </a:solidFill>
                <a:latin typeface="Times New Roman" pitchFamily="18" charset="0"/>
                <a:cs typeface="Times New Roman" pitchFamily="18" charset="0"/>
                <a:sym typeface="Times New Roman" pitchFamily="18" charset="0"/>
              </a:rPr>
              <a:pPr defTabSz="914400"/>
              <a:t>22</a:t>
            </a:fld>
            <a:endParaRPr lang="en-US"/>
          </a:p>
        </p:txBody>
      </p:sp>
    </p:spTree>
    <p:extLst>
      <p:ext uri="{BB962C8B-B14F-4D97-AF65-F5344CB8AC3E}">
        <p14:creationId xmlns:p14="http://schemas.microsoft.com/office/powerpoint/2010/main" val="34819051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additive="base">
                                        <p:cTn id="13" dur="500" fill="hold"/>
                                        <p:tgtEl>
                                          <p:spTgt spid="102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 calcmode="lin" valueType="num">
                                      <p:cBhvr additive="base">
                                        <p:cTn id="25" dur="500" fill="hold"/>
                                        <p:tgtEl>
                                          <p:spTgt spid="102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 calcmode="lin" valueType="num">
                                      <p:cBhvr additive="base">
                                        <p:cTn id="31" dur="500" fill="hold"/>
                                        <p:tgtEl>
                                          <p:spTgt spid="102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242">
                                            <p:txEl>
                                              <p:pRg st="5" end="5"/>
                                            </p:txEl>
                                          </p:spTgt>
                                        </p:tgtEl>
                                        <p:attrNameLst>
                                          <p:attrName>style.visibility</p:attrName>
                                        </p:attrNameLst>
                                      </p:cBhvr>
                                      <p:to>
                                        <p:strVal val="visible"/>
                                      </p:to>
                                    </p:set>
                                    <p:anim calcmode="lin" valueType="num">
                                      <p:cBhvr additive="base">
                                        <p:cTn id="37" dur="500" fill="hold"/>
                                        <p:tgtEl>
                                          <p:spTgt spid="102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24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242">
                                            <p:txEl>
                                              <p:pRg st="6" end="6"/>
                                            </p:txEl>
                                          </p:spTgt>
                                        </p:tgtEl>
                                        <p:attrNameLst>
                                          <p:attrName>style.visibility</p:attrName>
                                        </p:attrNameLst>
                                      </p:cBhvr>
                                      <p:to>
                                        <p:strVal val="visible"/>
                                      </p:to>
                                    </p:set>
                                    <p:anim calcmode="lin" valueType="num">
                                      <p:cBhvr additive="base">
                                        <p:cTn id="43" dur="500" fill="hold"/>
                                        <p:tgtEl>
                                          <p:spTgt spid="1024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24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242">
                                            <p:txEl>
                                              <p:pRg st="7" end="7"/>
                                            </p:txEl>
                                          </p:spTgt>
                                        </p:tgtEl>
                                        <p:attrNameLst>
                                          <p:attrName>style.visibility</p:attrName>
                                        </p:attrNameLst>
                                      </p:cBhvr>
                                      <p:to>
                                        <p:strVal val="visible"/>
                                      </p:to>
                                    </p:set>
                                    <p:anim calcmode="lin" valueType="num">
                                      <p:cBhvr additive="base">
                                        <p:cTn id="49" dur="500" fill="hold"/>
                                        <p:tgtEl>
                                          <p:spTgt spid="10242">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024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242">
                                            <p:txEl>
                                              <p:pRg st="8" end="8"/>
                                            </p:txEl>
                                          </p:spTgt>
                                        </p:tgtEl>
                                        <p:attrNameLst>
                                          <p:attrName>style.visibility</p:attrName>
                                        </p:attrNameLst>
                                      </p:cBhvr>
                                      <p:to>
                                        <p:strVal val="visible"/>
                                      </p:to>
                                    </p:set>
                                    <p:anim calcmode="lin" valueType="num">
                                      <p:cBhvr additive="base">
                                        <p:cTn id="55" dur="500" fill="hold"/>
                                        <p:tgtEl>
                                          <p:spTgt spid="10242">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024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bldLvl="5"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0242" name="Rectangle 2"/>
          <p:cNvSpPr>
            <a:spLocks noGrp="1"/>
          </p:cNvSpPr>
          <p:nvPr>
            <p:ph idx="1"/>
          </p:nvPr>
        </p:nvSpPr>
        <p:spPr bwMode="auto">
          <a:xfrm>
            <a:off x="285720" y="1357298"/>
            <a:ext cx="8208962" cy="4757742"/>
          </a:xfrm>
          <a:noFill/>
        </p:spPr>
        <p:txBody>
          <a:bodyPr wrap="square" lIns="50800" tIns="50800" rIns="50800" bIns="50800" numCol="1" anchor="t" anchorCtr="0" compatLnSpc="1">
            <a:prstTxWarp prst="textNoShape">
              <a:avLst/>
            </a:prstTxWarp>
            <a:normAutofit/>
          </a:bodyPr>
          <a:lstStyle/>
          <a:p>
            <a:pPr marL="300038" indent="-300038" eaLnBrk="1" hangingPunct="1">
              <a:lnSpc>
                <a:spcPct val="90000"/>
              </a:lnSpc>
              <a:spcBef>
                <a:spcPts val="600"/>
              </a:spcBef>
              <a:buClr>
                <a:srgbClr val="CCFF33"/>
              </a:buClr>
              <a:buSzPct val="70000"/>
              <a:buFont typeface="Wingdings" pitchFamily="2" charset="2"/>
              <a:buChar char="•"/>
            </a:pPr>
            <a:r>
              <a:rPr lang="en-US" sz="4000" b="0" dirty="0" smtClean="0">
                <a:solidFill>
                  <a:srgbClr val="FFFFCC"/>
                </a:solidFill>
                <a:effectLst>
                  <a:outerShdw blurRad="38100" dist="38100" dir="2700000" algn="tl">
                    <a:srgbClr val="FFFFFF"/>
                  </a:outerShdw>
                </a:effectLst>
                <a:ea typeface="ＭＳ Ｐゴシック" charset="-128"/>
              </a:rPr>
              <a:t>Key </a:t>
            </a:r>
            <a:r>
              <a:rPr lang="en-US" sz="4000" b="0" dirty="0" smtClean="0">
                <a:solidFill>
                  <a:srgbClr val="FFFFCC"/>
                </a:solidFill>
                <a:effectLst>
                  <a:outerShdw blurRad="38100" dist="38100" dir="2700000" algn="tl">
                    <a:srgbClr val="FFFFFF"/>
                  </a:outerShdw>
                </a:effectLst>
                <a:ea typeface="ＭＳ Ｐゴシック" charset="-128"/>
              </a:rPr>
              <a:t>Managerial </a:t>
            </a:r>
            <a:r>
              <a:rPr lang="en-US" sz="4000" b="0" dirty="0" smtClean="0">
                <a:solidFill>
                  <a:srgbClr val="FFFFCC"/>
                </a:solidFill>
                <a:effectLst>
                  <a:outerShdw blurRad="38100" dist="38100" dir="2700000" algn="tl">
                    <a:srgbClr val="FFFFFF"/>
                  </a:outerShdw>
                </a:effectLst>
                <a:ea typeface="ＭＳ Ｐゴシック" charset="-128"/>
              </a:rPr>
              <a:t>Personnel [2(51)]</a:t>
            </a:r>
            <a:endParaRPr lang="en-US" sz="40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3600" b="0" dirty="0" smtClean="0">
                <a:solidFill>
                  <a:srgbClr val="FFFFCC"/>
                </a:solidFill>
                <a:effectLst>
                  <a:outerShdw blurRad="38100" dist="38100" dir="2700000" algn="tl">
                    <a:srgbClr val="FFFFFF"/>
                  </a:outerShdw>
                </a:effectLst>
                <a:ea typeface="ＭＳ Ｐゴシック" charset="-128"/>
              </a:rPr>
              <a:t>CEO or MD or Manager</a:t>
            </a:r>
          </a:p>
          <a:p>
            <a:pPr marL="701675" lvl="1" indent="-244475" eaLnBrk="1" hangingPunct="1">
              <a:lnSpc>
                <a:spcPct val="90000"/>
              </a:lnSpc>
              <a:spcBef>
                <a:spcPts val="500"/>
              </a:spcBef>
              <a:buClr>
                <a:srgbClr val="CC9900"/>
              </a:buClr>
              <a:buSzPct val="65000"/>
              <a:buFont typeface="Wingdings" pitchFamily="2" charset="2"/>
              <a:buChar char="•"/>
            </a:pPr>
            <a:r>
              <a:rPr lang="en-US" sz="3600" b="0" dirty="0" smtClean="0">
                <a:solidFill>
                  <a:srgbClr val="FFFFCC"/>
                </a:solidFill>
                <a:effectLst>
                  <a:outerShdw blurRad="38100" dist="38100" dir="2700000" algn="tl">
                    <a:srgbClr val="FFFFFF"/>
                  </a:outerShdw>
                </a:effectLst>
                <a:ea typeface="ＭＳ Ｐゴシック" charset="-128"/>
              </a:rPr>
              <a:t>Company </a:t>
            </a:r>
            <a:r>
              <a:rPr lang="en-US" sz="3600" b="0" dirty="0" smtClean="0">
                <a:solidFill>
                  <a:srgbClr val="FFFFCC"/>
                </a:solidFill>
                <a:effectLst>
                  <a:outerShdw blurRad="38100" dist="38100" dir="2700000" algn="tl">
                    <a:srgbClr val="FFFFFF"/>
                  </a:outerShdw>
                </a:effectLst>
                <a:ea typeface="ＭＳ Ｐゴシック" charset="-128"/>
              </a:rPr>
              <a:t>Secretary</a:t>
            </a:r>
          </a:p>
          <a:p>
            <a:pPr marL="701675" lvl="1" indent="-244475" eaLnBrk="1" hangingPunct="1">
              <a:lnSpc>
                <a:spcPct val="90000"/>
              </a:lnSpc>
              <a:spcBef>
                <a:spcPts val="500"/>
              </a:spcBef>
              <a:buClr>
                <a:srgbClr val="CC9900"/>
              </a:buClr>
              <a:buSzPct val="65000"/>
              <a:buFont typeface="Wingdings" pitchFamily="2" charset="2"/>
              <a:buChar char="•"/>
            </a:pPr>
            <a:r>
              <a:rPr lang="en-US" sz="3600" b="0" dirty="0" smtClean="0">
                <a:solidFill>
                  <a:srgbClr val="FFFFCC"/>
                </a:solidFill>
                <a:effectLst>
                  <a:outerShdw blurRad="38100" dist="38100" dir="2700000" algn="tl">
                    <a:srgbClr val="FFFFFF"/>
                  </a:outerShdw>
                </a:effectLst>
                <a:ea typeface="ＭＳ Ｐゴシック" charset="-128"/>
              </a:rPr>
              <a:t>Whole-time director</a:t>
            </a:r>
            <a:endParaRPr lang="en-US" sz="36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3600" b="0" dirty="0" smtClean="0">
                <a:solidFill>
                  <a:srgbClr val="FFFFCC"/>
                </a:solidFill>
                <a:effectLst>
                  <a:outerShdw blurRad="38100" dist="38100" dir="2700000" algn="tl">
                    <a:srgbClr val="FFFFFF"/>
                  </a:outerShdw>
                </a:effectLst>
                <a:ea typeface="ＭＳ Ｐゴシック" charset="-128"/>
              </a:rPr>
              <a:t>CFO</a:t>
            </a:r>
          </a:p>
          <a:p>
            <a:pPr marL="701675" lvl="1" indent="-244475" eaLnBrk="1" hangingPunct="1">
              <a:lnSpc>
                <a:spcPct val="90000"/>
              </a:lnSpc>
              <a:spcBef>
                <a:spcPts val="500"/>
              </a:spcBef>
              <a:buClr>
                <a:srgbClr val="CC9900"/>
              </a:buClr>
              <a:buSzPct val="65000"/>
              <a:buFont typeface="Wingdings" pitchFamily="2" charset="2"/>
              <a:buChar char="•"/>
            </a:pPr>
            <a:r>
              <a:rPr lang="en-US" sz="3600" b="0" dirty="0" smtClean="0">
                <a:solidFill>
                  <a:srgbClr val="FFFFCC"/>
                </a:solidFill>
                <a:effectLst>
                  <a:outerShdw blurRad="38100" dist="38100" dir="2700000" algn="tl">
                    <a:srgbClr val="FFFFFF"/>
                  </a:outerShdw>
                </a:effectLst>
                <a:ea typeface="ＭＳ Ｐゴシック" charset="-128"/>
              </a:rPr>
              <a:t>Such other officer as may be </a:t>
            </a:r>
            <a:r>
              <a:rPr lang="en-US" sz="3600" b="0" dirty="0" smtClean="0">
                <a:solidFill>
                  <a:srgbClr val="FFFFCC"/>
                </a:solidFill>
                <a:effectLst>
                  <a:outerShdw blurRad="38100" dist="38100" dir="2700000" algn="tl">
                    <a:srgbClr val="FFFFFF"/>
                  </a:outerShdw>
                </a:effectLst>
                <a:ea typeface="ＭＳ Ｐゴシック" charset="-128"/>
              </a:rPr>
              <a:t>prescribed</a:t>
            </a:r>
            <a:endParaRPr lang="en-US" sz="3600" b="0" dirty="0" smtClean="0">
              <a:solidFill>
                <a:srgbClr val="FFFFCC"/>
              </a:solidFill>
              <a:effectLst>
                <a:outerShdw blurRad="38100" dist="38100" dir="2700000" algn="tl">
                  <a:srgbClr val="FFFFFF"/>
                </a:outerShdw>
              </a:effectLst>
              <a:ea typeface="ＭＳ Ｐゴシック" charset="-128"/>
            </a:endParaRPr>
          </a:p>
        </p:txBody>
      </p:sp>
      <p:sp>
        <p:nvSpPr>
          <p:cNvPr id="1024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0B463F8-0A20-49F0-A0A3-191854C86F25}" type="slidenum">
              <a:rPr lang="en-US" sz="2400">
                <a:solidFill>
                  <a:srgbClr val="FFFFCC"/>
                </a:solidFill>
                <a:latin typeface="Times New Roman" pitchFamily="18" charset="0"/>
                <a:cs typeface="Times New Roman" pitchFamily="18" charset="0"/>
                <a:sym typeface="Times New Roman" pitchFamily="18" charset="0"/>
              </a:rPr>
              <a:pPr defTabSz="914400"/>
              <a:t>23</a:t>
            </a:fld>
            <a:endParaRPr lang="en-US"/>
          </a:p>
        </p:txBody>
      </p:sp>
    </p:spTree>
    <p:extLst>
      <p:ext uri="{BB962C8B-B14F-4D97-AF65-F5344CB8AC3E}">
        <p14:creationId xmlns:p14="http://schemas.microsoft.com/office/powerpoint/2010/main" val="284788349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additive="base">
                                        <p:cTn id="13" dur="500" fill="hold"/>
                                        <p:tgtEl>
                                          <p:spTgt spid="102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 calcmode="lin" valueType="num">
                                      <p:cBhvr additive="base">
                                        <p:cTn id="25" dur="500" fill="hold"/>
                                        <p:tgtEl>
                                          <p:spTgt spid="102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 calcmode="lin" valueType="num">
                                      <p:cBhvr additive="base">
                                        <p:cTn id="31" dur="500" fill="hold"/>
                                        <p:tgtEl>
                                          <p:spTgt spid="102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242">
                                            <p:txEl>
                                              <p:pRg st="5" end="5"/>
                                            </p:txEl>
                                          </p:spTgt>
                                        </p:tgtEl>
                                        <p:attrNameLst>
                                          <p:attrName>style.visibility</p:attrName>
                                        </p:attrNameLst>
                                      </p:cBhvr>
                                      <p:to>
                                        <p:strVal val="visible"/>
                                      </p:to>
                                    </p:set>
                                    <p:anim calcmode="lin" valueType="num">
                                      <p:cBhvr additive="base">
                                        <p:cTn id="37" dur="500" fill="hold"/>
                                        <p:tgtEl>
                                          <p:spTgt spid="102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24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bldLvl="5"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0242" name="Rectangle 2"/>
          <p:cNvSpPr>
            <a:spLocks noGrp="1"/>
          </p:cNvSpPr>
          <p:nvPr>
            <p:ph idx="1"/>
          </p:nvPr>
        </p:nvSpPr>
        <p:spPr bwMode="auto">
          <a:xfrm>
            <a:off x="251520" y="1556792"/>
            <a:ext cx="8208962" cy="4757742"/>
          </a:xfrm>
          <a:noFill/>
        </p:spPr>
        <p:txBody>
          <a:bodyPr wrap="square" lIns="50800" tIns="50800" rIns="50800" bIns="50800" numCol="1" anchor="t" anchorCtr="0" compatLnSpc="1">
            <a:prstTxWarp prst="textNoShape">
              <a:avLst/>
            </a:prstTxWarp>
            <a:normAutofit/>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Officer </a:t>
            </a:r>
            <a:r>
              <a:rPr lang="en-US" sz="2800" b="0" dirty="0" smtClean="0">
                <a:solidFill>
                  <a:srgbClr val="FFFFCC"/>
                </a:solidFill>
                <a:effectLst>
                  <a:outerShdw blurRad="38100" dist="38100" dir="2700000" algn="tl">
                    <a:srgbClr val="FFFFFF"/>
                  </a:outerShdw>
                </a:effectLst>
                <a:ea typeface="ＭＳ Ｐゴシック" charset="-128"/>
              </a:rPr>
              <a:t>in </a:t>
            </a:r>
            <a:r>
              <a:rPr lang="en-US" sz="2800" b="0" dirty="0" smtClean="0">
                <a:solidFill>
                  <a:srgbClr val="FFFFCC"/>
                </a:solidFill>
                <a:effectLst>
                  <a:outerShdw blurRad="38100" dist="38100" dir="2700000" algn="tl">
                    <a:srgbClr val="FFFFFF"/>
                  </a:outerShdw>
                </a:effectLst>
                <a:ea typeface="ＭＳ Ｐゴシック" charset="-128"/>
              </a:rPr>
              <a:t>default  [2(60)]</a:t>
            </a:r>
            <a:endParaRPr lang="en-US" sz="28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Whole-time Director</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Key </a:t>
            </a:r>
            <a:r>
              <a:rPr lang="en-US" sz="2400" b="0" dirty="0" smtClean="0">
                <a:solidFill>
                  <a:srgbClr val="FFFFCC"/>
                </a:solidFill>
                <a:effectLst>
                  <a:outerShdw blurRad="38100" dist="38100" dir="2700000" algn="tl">
                    <a:srgbClr val="FFFFFF"/>
                  </a:outerShdw>
                </a:effectLst>
                <a:ea typeface="ＭＳ Ｐゴシック" charset="-128"/>
              </a:rPr>
              <a:t>Managerial </a:t>
            </a:r>
            <a:r>
              <a:rPr lang="en-US" sz="2400" b="0" dirty="0" smtClean="0">
                <a:solidFill>
                  <a:srgbClr val="FFFFCC"/>
                </a:solidFill>
                <a:effectLst>
                  <a:outerShdw blurRad="38100" dist="38100" dir="2700000" algn="tl">
                    <a:srgbClr val="FFFFFF"/>
                  </a:outerShdw>
                </a:effectLst>
                <a:ea typeface="ＭＳ Ｐゴシック" charset="-128"/>
              </a:rPr>
              <a:t>Personnel</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No KMP, then specified director, else all directors</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Any person in accordance with whose advice, directions or instructions, the Board is accustomed to act</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Every Director, who is aware of such contravention by virtue of receipt of any proceedings of the Board</a:t>
            </a: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Share Transfer Agents, Registrars and Merchant Bankers, in respect of issue or transfer of any shares</a:t>
            </a:r>
          </a:p>
          <a:p>
            <a:pPr marL="701675" lvl="1" indent="-244475" eaLnBrk="1" hangingPunct="1">
              <a:lnSpc>
                <a:spcPct val="90000"/>
              </a:lnSpc>
              <a:spcBef>
                <a:spcPts val="500"/>
              </a:spcBef>
              <a:buClr>
                <a:srgbClr val="CC9900"/>
              </a:buClr>
              <a:buSzPct val="65000"/>
              <a:buFont typeface="Wingdings" pitchFamily="2" charset="2"/>
              <a:buChar char="•"/>
            </a:pPr>
            <a:endParaRPr lang="en-US" b="0" dirty="0" smtClean="0">
              <a:effectLst>
                <a:outerShdw blurRad="38100" dist="38100" dir="2700000" algn="tl">
                  <a:srgbClr val="7C9BA5"/>
                </a:outerShdw>
              </a:effectLst>
              <a:ea typeface="ＭＳ Ｐゴシック" charset="-128"/>
            </a:endParaRPr>
          </a:p>
        </p:txBody>
      </p:sp>
      <p:sp>
        <p:nvSpPr>
          <p:cNvPr id="1024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0B463F8-0A20-49F0-A0A3-191854C86F25}" type="slidenum">
              <a:rPr lang="en-US" sz="2400">
                <a:solidFill>
                  <a:srgbClr val="FFFFCC"/>
                </a:solidFill>
                <a:latin typeface="Times New Roman" pitchFamily="18" charset="0"/>
                <a:cs typeface="Times New Roman" pitchFamily="18" charset="0"/>
                <a:sym typeface="Times New Roman" pitchFamily="18" charset="0"/>
              </a:rPr>
              <a:pPr defTabSz="914400"/>
              <a:t>24</a:t>
            </a:fld>
            <a:endParaRPr lang="en-US"/>
          </a:p>
        </p:txBody>
      </p:sp>
    </p:spTree>
    <p:extLst>
      <p:ext uri="{BB962C8B-B14F-4D97-AF65-F5344CB8AC3E}">
        <p14:creationId xmlns:p14="http://schemas.microsoft.com/office/powerpoint/2010/main" val="353846044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additive="base">
                                        <p:cTn id="13" dur="500" fill="hold"/>
                                        <p:tgtEl>
                                          <p:spTgt spid="102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2">
                                            <p:txEl>
                                              <p:pRg st="3" end="3"/>
                                            </p:txEl>
                                          </p:spTgt>
                                        </p:tgtEl>
                                        <p:attrNameLst>
                                          <p:attrName>style.visibility</p:attrName>
                                        </p:attrNameLst>
                                      </p:cBhvr>
                                      <p:to>
                                        <p:strVal val="visible"/>
                                      </p:to>
                                    </p:set>
                                    <p:anim calcmode="lin" valueType="num">
                                      <p:cBhvr additive="base">
                                        <p:cTn id="25" dur="500" fill="hold"/>
                                        <p:tgtEl>
                                          <p:spTgt spid="102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242">
                                            <p:txEl>
                                              <p:pRg st="4" end="4"/>
                                            </p:txEl>
                                          </p:spTgt>
                                        </p:tgtEl>
                                        <p:attrNameLst>
                                          <p:attrName>style.visibility</p:attrName>
                                        </p:attrNameLst>
                                      </p:cBhvr>
                                      <p:to>
                                        <p:strVal val="visible"/>
                                      </p:to>
                                    </p:set>
                                    <p:anim calcmode="lin" valueType="num">
                                      <p:cBhvr additive="base">
                                        <p:cTn id="31" dur="500" fill="hold"/>
                                        <p:tgtEl>
                                          <p:spTgt spid="102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2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242">
                                            <p:txEl>
                                              <p:pRg st="5" end="5"/>
                                            </p:txEl>
                                          </p:spTgt>
                                        </p:tgtEl>
                                        <p:attrNameLst>
                                          <p:attrName>style.visibility</p:attrName>
                                        </p:attrNameLst>
                                      </p:cBhvr>
                                      <p:to>
                                        <p:strVal val="visible"/>
                                      </p:to>
                                    </p:set>
                                    <p:anim calcmode="lin" valueType="num">
                                      <p:cBhvr additive="base">
                                        <p:cTn id="37" dur="500" fill="hold"/>
                                        <p:tgtEl>
                                          <p:spTgt spid="102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24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242">
                                            <p:txEl>
                                              <p:pRg st="6" end="6"/>
                                            </p:txEl>
                                          </p:spTgt>
                                        </p:tgtEl>
                                        <p:attrNameLst>
                                          <p:attrName>style.visibility</p:attrName>
                                        </p:attrNameLst>
                                      </p:cBhvr>
                                      <p:to>
                                        <p:strVal val="visible"/>
                                      </p:to>
                                    </p:set>
                                    <p:anim calcmode="lin" valueType="num">
                                      <p:cBhvr additive="base">
                                        <p:cTn id="43" dur="500" fill="hold"/>
                                        <p:tgtEl>
                                          <p:spTgt spid="1024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242">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bldLvl="5"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126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One Person Company (OPC</a:t>
            </a:r>
            <a:r>
              <a:rPr lang="en-US" sz="2800" dirty="0" smtClean="0">
                <a:solidFill>
                  <a:srgbClr val="FFFFCC"/>
                </a:solidFill>
                <a:ea typeface="+mn-ea"/>
                <a:cs typeface="+mn-cs"/>
              </a:rPr>
              <a:t>) [2(62)]</a:t>
            </a:r>
            <a:endParaRPr lang="en-US" sz="2800" dirty="0">
              <a:solidFill>
                <a:srgbClr val="FFFFCC"/>
              </a:solidFill>
              <a:ea typeface="+mn-ea"/>
              <a:cs typeface="+mn-cs"/>
            </a:endParaRP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Private </a:t>
            </a:r>
            <a:r>
              <a:rPr lang="en-US" sz="2800" dirty="0" smtClean="0">
                <a:solidFill>
                  <a:srgbClr val="FFFFCC"/>
                </a:solidFill>
                <a:ea typeface="+mn-ea"/>
                <a:cs typeface="+mn-cs"/>
              </a:rPr>
              <a:t>Company [2(68)]</a:t>
            </a:r>
            <a:endParaRPr lang="en-US" sz="2800" dirty="0">
              <a:solidFill>
                <a:srgbClr val="FFFFCC"/>
              </a:solidFill>
              <a:ea typeface="+mn-ea"/>
              <a:cs typeface="+mn-cs"/>
            </a:endParaRP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a:solidFill>
                  <a:srgbClr val="FFFFCC"/>
                </a:solidFill>
                <a:ea typeface="+mn-ea"/>
              </a:rPr>
              <a:t>Restricts number of members to 200</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Promoter </a:t>
            </a:r>
            <a:r>
              <a:rPr lang="en-US" sz="2800" dirty="0">
                <a:solidFill>
                  <a:srgbClr val="FFFFCC"/>
                </a:solidFill>
              </a:rPr>
              <a:t>[2(</a:t>
            </a:r>
            <a:r>
              <a:rPr lang="en-US" sz="2800" dirty="0" smtClean="0">
                <a:solidFill>
                  <a:srgbClr val="FFFFCC"/>
                </a:solidFill>
              </a:rPr>
              <a:t>69)]</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cs typeface="+mn-cs"/>
              </a:rPr>
              <a:t>Named in Prospectus, Annual Return</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rPr>
              <a:t>Has control – directly or indirectly</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cs typeface="+mn-cs"/>
              </a:rPr>
              <a:t>If the board is accustomed to act</a:t>
            </a:r>
          </a:p>
        </p:txBody>
      </p:sp>
      <p:sp>
        <p:nvSpPr>
          <p:cNvPr id="1126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05DBEBEC-AF95-42F4-915B-1C8FC22B8FE2}" type="slidenum">
              <a:rPr lang="en-US" sz="2400">
                <a:solidFill>
                  <a:srgbClr val="FFFFCC"/>
                </a:solidFill>
                <a:latin typeface="Times New Roman" pitchFamily="18" charset="0"/>
                <a:cs typeface="Times New Roman" pitchFamily="18" charset="0"/>
                <a:sym typeface="Times New Roman" pitchFamily="18" charset="0"/>
              </a:rPr>
              <a:pPr defTabSz="914400"/>
              <a:t>25</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anim calcmode="lin" valueType="num">
                                      <p:cBhvr additive="base">
                                        <p:cTn id="13" dur="500" fill="hold"/>
                                        <p:tgtEl>
                                          <p:spTgt spid="1126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6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6">
                                            <p:txEl>
                                              <p:pRg st="2" end="2"/>
                                            </p:txEl>
                                          </p:spTgt>
                                        </p:tgtEl>
                                        <p:attrNameLst>
                                          <p:attrName>style.visibility</p:attrName>
                                        </p:attrNameLst>
                                      </p:cBhvr>
                                      <p:to>
                                        <p:strVal val="visible"/>
                                      </p:to>
                                    </p:set>
                                    <p:anim calcmode="lin" valueType="num">
                                      <p:cBhvr additive="base">
                                        <p:cTn id="19" dur="500" fill="hold"/>
                                        <p:tgtEl>
                                          <p:spTgt spid="1126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26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6">
                                            <p:txEl>
                                              <p:pRg st="3" end="3"/>
                                            </p:txEl>
                                          </p:spTgt>
                                        </p:tgtEl>
                                        <p:attrNameLst>
                                          <p:attrName>style.visibility</p:attrName>
                                        </p:attrNameLst>
                                      </p:cBhvr>
                                      <p:to>
                                        <p:strVal val="visible"/>
                                      </p:to>
                                    </p:set>
                                    <p:anim calcmode="lin" valueType="num">
                                      <p:cBhvr additive="base">
                                        <p:cTn id="25" dur="500" fill="hold"/>
                                        <p:tgtEl>
                                          <p:spTgt spid="1126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6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66">
                                            <p:txEl>
                                              <p:pRg st="4" end="4"/>
                                            </p:txEl>
                                          </p:spTgt>
                                        </p:tgtEl>
                                        <p:attrNameLst>
                                          <p:attrName>style.visibility</p:attrName>
                                        </p:attrNameLst>
                                      </p:cBhvr>
                                      <p:to>
                                        <p:strVal val="visible"/>
                                      </p:to>
                                    </p:set>
                                    <p:anim calcmode="lin" valueType="num">
                                      <p:cBhvr additive="base">
                                        <p:cTn id="31" dur="500" fill="hold"/>
                                        <p:tgtEl>
                                          <p:spTgt spid="1126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26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66">
                                            <p:txEl>
                                              <p:pRg st="5" end="5"/>
                                            </p:txEl>
                                          </p:spTgt>
                                        </p:tgtEl>
                                        <p:attrNameLst>
                                          <p:attrName>style.visibility</p:attrName>
                                        </p:attrNameLst>
                                      </p:cBhvr>
                                      <p:to>
                                        <p:strVal val="visible"/>
                                      </p:to>
                                    </p:set>
                                    <p:anim calcmode="lin" valueType="num">
                                      <p:cBhvr additive="base">
                                        <p:cTn id="37" dur="500" fill="hold"/>
                                        <p:tgtEl>
                                          <p:spTgt spid="1126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26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66">
                                            <p:txEl>
                                              <p:pRg st="6" end="6"/>
                                            </p:txEl>
                                          </p:spTgt>
                                        </p:tgtEl>
                                        <p:attrNameLst>
                                          <p:attrName>style.visibility</p:attrName>
                                        </p:attrNameLst>
                                      </p:cBhvr>
                                      <p:to>
                                        <p:strVal val="visible"/>
                                      </p:to>
                                    </p:set>
                                    <p:anim calcmode="lin" valueType="num">
                                      <p:cBhvr additive="base">
                                        <p:cTn id="43" dur="500" fill="hold"/>
                                        <p:tgtEl>
                                          <p:spTgt spid="1126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266">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bldLvl="5"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126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92500" lnSpcReduction="20000"/>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Related Party </a:t>
            </a:r>
            <a:r>
              <a:rPr lang="en-US" sz="2800" dirty="0">
                <a:solidFill>
                  <a:srgbClr val="FFFFCC"/>
                </a:solidFill>
              </a:rPr>
              <a:t>[2</a:t>
            </a:r>
            <a:r>
              <a:rPr lang="en-US" sz="2800" dirty="0" smtClean="0">
                <a:solidFill>
                  <a:srgbClr val="FFFFCC"/>
                </a:solidFill>
              </a:rPr>
              <a:t>(76)]</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Director or his relative</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KMP or his relative</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Firm – Director, Manager or relative is partner</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Private Company – Director or Manager is a member or director</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Public Company – Director or Manager is a director </a:t>
            </a:r>
            <a:r>
              <a:rPr lang="en-US" b="0" dirty="0" smtClean="0">
                <a:solidFill>
                  <a:srgbClr val="FFFFCC"/>
                </a:solidFill>
                <a:ea typeface="+mn-ea"/>
                <a:cs typeface="+mn-cs"/>
              </a:rPr>
              <a:t>or</a:t>
            </a:r>
            <a:r>
              <a:rPr lang="en-US" dirty="0" smtClean="0">
                <a:solidFill>
                  <a:srgbClr val="FFFFCC"/>
                </a:solidFill>
                <a:ea typeface="+mn-ea"/>
                <a:cs typeface="+mn-cs"/>
              </a:rPr>
              <a:t> holds more than 2% either himself or through his relatives</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Body Corporate or Person – Company is accustomed to act under their direction – Excludes Professional Advise</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Holding, Subsidiary or Associate Company</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Subsidiary of a holding company to which it is also a subsidiary</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Such other person , as may be prescribed</a:t>
            </a:r>
            <a:endParaRPr lang="en-US" dirty="0" smtClean="0">
              <a:solidFill>
                <a:srgbClr val="FFFFCC"/>
              </a:solidFill>
              <a:ea typeface="+mn-ea"/>
              <a:cs typeface="+mn-cs"/>
            </a:endParaRPr>
          </a:p>
        </p:txBody>
      </p:sp>
      <p:sp>
        <p:nvSpPr>
          <p:cNvPr id="1126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05DBEBEC-AF95-42F4-915B-1C8FC22B8FE2}" type="slidenum">
              <a:rPr lang="en-US" sz="2400">
                <a:solidFill>
                  <a:srgbClr val="FFFFCC"/>
                </a:solidFill>
                <a:latin typeface="Times New Roman" pitchFamily="18" charset="0"/>
                <a:cs typeface="Times New Roman" pitchFamily="18" charset="0"/>
                <a:sym typeface="Times New Roman" pitchFamily="18" charset="0"/>
              </a:rPr>
              <a:pPr defTabSz="914400"/>
              <a:t>26</a:t>
            </a:fld>
            <a:endParaRPr lang="en-US"/>
          </a:p>
        </p:txBody>
      </p:sp>
    </p:spTree>
    <p:extLst>
      <p:ext uri="{BB962C8B-B14F-4D97-AF65-F5344CB8AC3E}">
        <p14:creationId xmlns:p14="http://schemas.microsoft.com/office/powerpoint/2010/main" val="57523000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anim calcmode="lin" valueType="num">
                                      <p:cBhvr additive="base">
                                        <p:cTn id="13" dur="500" fill="hold"/>
                                        <p:tgtEl>
                                          <p:spTgt spid="1126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6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6">
                                            <p:txEl>
                                              <p:pRg st="2" end="2"/>
                                            </p:txEl>
                                          </p:spTgt>
                                        </p:tgtEl>
                                        <p:attrNameLst>
                                          <p:attrName>style.visibility</p:attrName>
                                        </p:attrNameLst>
                                      </p:cBhvr>
                                      <p:to>
                                        <p:strVal val="visible"/>
                                      </p:to>
                                    </p:set>
                                    <p:anim calcmode="lin" valueType="num">
                                      <p:cBhvr additive="base">
                                        <p:cTn id="19" dur="500" fill="hold"/>
                                        <p:tgtEl>
                                          <p:spTgt spid="1126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26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6">
                                            <p:txEl>
                                              <p:pRg st="3" end="3"/>
                                            </p:txEl>
                                          </p:spTgt>
                                        </p:tgtEl>
                                        <p:attrNameLst>
                                          <p:attrName>style.visibility</p:attrName>
                                        </p:attrNameLst>
                                      </p:cBhvr>
                                      <p:to>
                                        <p:strVal val="visible"/>
                                      </p:to>
                                    </p:set>
                                    <p:anim calcmode="lin" valueType="num">
                                      <p:cBhvr additive="base">
                                        <p:cTn id="25" dur="500" fill="hold"/>
                                        <p:tgtEl>
                                          <p:spTgt spid="1126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6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66">
                                            <p:txEl>
                                              <p:pRg st="4" end="4"/>
                                            </p:txEl>
                                          </p:spTgt>
                                        </p:tgtEl>
                                        <p:attrNameLst>
                                          <p:attrName>style.visibility</p:attrName>
                                        </p:attrNameLst>
                                      </p:cBhvr>
                                      <p:to>
                                        <p:strVal val="visible"/>
                                      </p:to>
                                    </p:set>
                                    <p:anim calcmode="lin" valueType="num">
                                      <p:cBhvr additive="base">
                                        <p:cTn id="31" dur="500" fill="hold"/>
                                        <p:tgtEl>
                                          <p:spTgt spid="1126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26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66">
                                            <p:txEl>
                                              <p:pRg st="5" end="5"/>
                                            </p:txEl>
                                          </p:spTgt>
                                        </p:tgtEl>
                                        <p:attrNameLst>
                                          <p:attrName>style.visibility</p:attrName>
                                        </p:attrNameLst>
                                      </p:cBhvr>
                                      <p:to>
                                        <p:strVal val="visible"/>
                                      </p:to>
                                    </p:set>
                                    <p:anim calcmode="lin" valueType="num">
                                      <p:cBhvr additive="base">
                                        <p:cTn id="37" dur="500" fill="hold"/>
                                        <p:tgtEl>
                                          <p:spTgt spid="1126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26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66">
                                            <p:txEl>
                                              <p:pRg st="6" end="6"/>
                                            </p:txEl>
                                          </p:spTgt>
                                        </p:tgtEl>
                                        <p:attrNameLst>
                                          <p:attrName>style.visibility</p:attrName>
                                        </p:attrNameLst>
                                      </p:cBhvr>
                                      <p:to>
                                        <p:strVal val="visible"/>
                                      </p:to>
                                    </p:set>
                                    <p:anim calcmode="lin" valueType="num">
                                      <p:cBhvr additive="base">
                                        <p:cTn id="43" dur="500" fill="hold"/>
                                        <p:tgtEl>
                                          <p:spTgt spid="1126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26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266">
                                            <p:txEl>
                                              <p:pRg st="7" end="7"/>
                                            </p:txEl>
                                          </p:spTgt>
                                        </p:tgtEl>
                                        <p:attrNameLst>
                                          <p:attrName>style.visibility</p:attrName>
                                        </p:attrNameLst>
                                      </p:cBhvr>
                                      <p:to>
                                        <p:strVal val="visible"/>
                                      </p:to>
                                    </p:set>
                                    <p:anim calcmode="lin" valueType="num">
                                      <p:cBhvr additive="base">
                                        <p:cTn id="49" dur="500" fill="hold"/>
                                        <p:tgtEl>
                                          <p:spTgt spid="11266">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1266">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1266">
                                            <p:txEl>
                                              <p:pRg st="8" end="8"/>
                                            </p:txEl>
                                          </p:spTgt>
                                        </p:tgtEl>
                                        <p:attrNameLst>
                                          <p:attrName>style.visibility</p:attrName>
                                        </p:attrNameLst>
                                      </p:cBhvr>
                                      <p:to>
                                        <p:strVal val="visible"/>
                                      </p:to>
                                    </p:set>
                                    <p:anim calcmode="lin" valueType="num">
                                      <p:cBhvr additive="base">
                                        <p:cTn id="55" dur="500" fill="hold"/>
                                        <p:tgtEl>
                                          <p:spTgt spid="11266">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1266">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1266">
                                            <p:txEl>
                                              <p:pRg st="9" end="9"/>
                                            </p:txEl>
                                          </p:spTgt>
                                        </p:tgtEl>
                                        <p:attrNameLst>
                                          <p:attrName>style.visibility</p:attrName>
                                        </p:attrNameLst>
                                      </p:cBhvr>
                                      <p:to>
                                        <p:strVal val="visible"/>
                                      </p:to>
                                    </p:set>
                                    <p:anim calcmode="lin" valueType="num">
                                      <p:cBhvr additive="base">
                                        <p:cTn id="61" dur="500" fill="hold"/>
                                        <p:tgtEl>
                                          <p:spTgt spid="11266">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11266">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bldLvl="5"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126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Relative [2(77)]</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rPr>
              <a:t>Members of HUF</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cs typeface="+mn-cs"/>
              </a:rPr>
              <a:t>Husband and wife</a:t>
            </a:r>
          </a:p>
          <a:p>
            <a:pPr marL="703263" lvl="1" indent="-300038" eaLnBrk="1" fontAlgn="auto" hangingPunct="1">
              <a:spcAft>
                <a:spcPts val="0"/>
              </a:spcAft>
              <a:buClr>
                <a:srgbClr val="CCFF33"/>
              </a:buClr>
              <a:buSzPct val="70000"/>
              <a:buFont typeface="Wingdings" charset="0"/>
              <a:buChar char="•"/>
              <a:defRPr/>
            </a:pPr>
            <a:r>
              <a:rPr lang="en-US" sz="2600" dirty="0" smtClean="0">
                <a:solidFill>
                  <a:srgbClr val="FFFFCC"/>
                </a:solidFill>
                <a:ea typeface="+mn-ea"/>
              </a:rPr>
              <a:t>Related in a manner as may be prescribed</a:t>
            </a:r>
            <a:endParaRPr lang="en-US" sz="2600" dirty="0">
              <a:solidFill>
                <a:srgbClr val="FFFFCC"/>
              </a:solidFill>
              <a:ea typeface="+mn-ea"/>
              <a:cs typeface="+mn-cs"/>
            </a:endParaRP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Remuneration [2(78)]</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Money or its equivalent</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cs typeface="+mn-cs"/>
              </a:rPr>
              <a:t>For services rendered</a:t>
            </a:r>
          </a:p>
          <a:p>
            <a:pPr marL="703263" lvl="1" indent="-300038" eaLnBrk="1" fontAlgn="auto" hangingPunct="1">
              <a:spcAft>
                <a:spcPts val="0"/>
              </a:spcAft>
              <a:buClr>
                <a:srgbClr val="CCFF33"/>
              </a:buClr>
              <a:buSzPct val="70000"/>
              <a:buFont typeface="Wingdings" charset="0"/>
              <a:buChar char="•"/>
              <a:defRPr/>
            </a:pPr>
            <a:r>
              <a:rPr lang="en-US" dirty="0" smtClean="0">
                <a:solidFill>
                  <a:srgbClr val="FFFFCC"/>
                </a:solidFill>
                <a:ea typeface="+mn-ea"/>
              </a:rPr>
              <a:t>Includes perquisites as defined under Income Tax Act, 1961</a:t>
            </a:r>
            <a:endParaRPr lang="en-US" dirty="0">
              <a:ea typeface="+mn-ea"/>
              <a:cs typeface="+mn-cs"/>
            </a:endParaRPr>
          </a:p>
        </p:txBody>
      </p:sp>
      <p:sp>
        <p:nvSpPr>
          <p:cNvPr id="1126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05DBEBEC-AF95-42F4-915B-1C8FC22B8FE2}" type="slidenum">
              <a:rPr lang="en-US" sz="2400">
                <a:solidFill>
                  <a:srgbClr val="FFFFCC"/>
                </a:solidFill>
                <a:latin typeface="Times New Roman" pitchFamily="18" charset="0"/>
                <a:cs typeface="Times New Roman" pitchFamily="18" charset="0"/>
                <a:sym typeface="Times New Roman" pitchFamily="18" charset="0"/>
              </a:rPr>
              <a:pPr defTabSz="914400"/>
              <a:t>27</a:t>
            </a:fld>
            <a:endParaRPr lang="en-US"/>
          </a:p>
        </p:txBody>
      </p:sp>
    </p:spTree>
    <p:extLst>
      <p:ext uri="{BB962C8B-B14F-4D97-AF65-F5344CB8AC3E}">
        <p14:creationId xmlns:p14="http://schemas.microsoft.com/office/powerpoint/2010/main" val="20288760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additive="base">
                                        <p:cTn id="7" dur="500" fill="hold"/>
                                        <p:tgtEl>
                                          <p:spTgt spid="1126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26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anim calcmode="lin" valueType="num">
                                      <p:cBhvr additive="base">
                                        <p:cTn id="13" dur="500" fill="hold"/>
                                        <p:tgtEl>
                                          <p:spTgt spid="1126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26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66">
                                            <p:txEl>
                                              <p:pRg st="2" end="2"/>
                                            </p:txEl>
                                          </p:spTgt>
                                        </p:tgtEl>
                                        <p:attrNameLst>
                                          <p:attrName>style.visibility</p:attrName>
                                        </p:attrNameLst>
                                      </p:cBhvr>
                                      <p:to>
                                        <p:strVal val="visible"/>
                                      </p:to>
                                    </p:set>
                                    <p:anim calcmode="lin" valueType="num">
                                      <p:cBhvr additive="base">
                                        <p:cTn id="19" dur="500" fill="hold"/>
                                        <p:tgtEl>
                                          <p:spTgt spid="1126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26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266">
                                            <p:txEl>
                                              <p:pRg st="3" end="3"/>
                                            </p:txEl>
                                          </p:spTgt>
                                        </p:tgtEl>
                                        <p:attrNameLst>
                                          <p:attrName>style.visibility</p:attrName>
                                        </p:attrNameLst>
                                      </p:cBhvr>
                                      <p:to>
                                        <p:strVal val="visible"/>
                                      </p:to>
                                    </p:set>
                                    <p:anim calcmode="lin" valueType="num">
                                      <p:cBhvr additive="base">
                                        <p:cTn id="25" dur="500" fill="hold"/>
                                        <p:tgtEl>
                                          <p:spTgt spid="1126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26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266">
                                            <p:txEl>
                                              <p:pRg st="4" end="4"/>
                                            </p:txEl>
                                          </p:spTgt>
                                        </p:tgtEl>
                                        <p:attrNameLst>
                                          <p:attrName>style.visibility</p:attrName>
                                        </p:attrNameLst>
                                      </p:cBhvr>
                                      <p:to>
                                        <p:strVal val="visible"/>
                                      </p:to>
                                    </p:set>
                                    <p:anim calcmode="lin" valueType="num">
                                      <p:cBhvr additive="base">
                                        <p:cTn id="31" dur="500" fill="hold"/>
                                        <p:tgtEl>
                                          <p:spTgt spid="1126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26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266">
                                            <p:txEl>
                                              <p:pRg st="5" end="5"/>
                                            </p:txEl>
                                          </p:spTgt>
                                        </p:tgtEl>
                                        <p:attrNameLst>
                                          <p:attrName>style.visibility</p:attrName>
                                        </p:attrNameLst>
                                      </p:cBhvr>
                                      <p:to>
                                        <p:strVal val="visible"/>
                                      </p:to>
                                    </p:set>
                                    <p:anim calcmode="lin" valueType="num">
                                      <p:cBhvr additive="base">
                                        <p:cTn id="37" dur="500" fill="hold"/>
                                        <p:tgtEl>
                                          <p:spTgt spid="1126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26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266">
                                            <p:txEl>
                                              <p:pRg st="6" end="6"/>
                                            </p:txEl>
                                          </p:spTgt>
                                        </p:tgtEl>
                                        <p:attrNameLst>
                                          <p:attrName>style.visibility</p:attrName>
                                        </p:attrNameLst>
                                      </p:cBhvr>
                                      <p:to>
                                        <p:strVal val="visible"/>
                                      </p:to>
                                    </p:set>
                                    <p:anim calcmode="lin" valueType="num">
                                      <p:cBhvr additive="base">
                                        <p:cTn id="43" dur="500" fill="hold"/>
                                        <p:tgtEl>
                                          <p:spTgt spid="1126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26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266">
                                            <p:txEl>
                                              <p:pRg st="7" end="7"/>
                                            </p:txEl>
                                          </p:spTgt>
                                        </p:tgtEl>
                                        <p:attrNameLst>
                                          <p:attrName>style.visibility</p:attrName>
                                        </p:attrNameLst>
                                      </p:cBhvr>
                                      <p:to>
                                        <p:strVal val="visible"/>
                                      </p:to>
                                    </p:set>
                                    <p:anim calcmode="lin" valueType="num">
                                      <p:cBhvr additive="base">
                                        <p:cTn id="49" dur="500" fill="hold"/>
                                        <p:tgtEl>
                                          <p:spTgt spid="11266">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126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bldLvl="5"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229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92500"/>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Small Company [2(85)]</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rPr>
              <a:t>Other than a Public Company</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PUC does not exceed 50 lakhs or as may be prescribed (not exceeding 5 </a:t>
            </a:r>
            <a:r>
              <a:rPr lang="en-US" sz="3000" dirty="0" err="1" smtClean="0">
                <a:solidFill>
                  <a:srgbClr val="FFFFCC"/>
                </a:solidFill>
                <a:ea typeface="+mn-ea"/>
                <a:cs typeface="+mn-cs"/>
              </a:rPr>
              <a:t>Crores</a:t>
            </a:r>
            <a:r>
              <a:rPr lang="en-US" sz="3000" dirty="0" smtClean="0">
                <a:solidFill>
                  <a:srgbClr val="FFFFCC"/>
                </a:solidFill>
                <a:ea typeface="+mn-ea"/>
                <a:cs typeface="+mn-cs"/>
              </a:rPr>
              <a:t>)</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rPr>
              <a:t>Turnover does not exceed </a:t>
            </a:r>
            <a:r>
              <a:rPr lang="en-US" sz="3000" dirty="0" err="1" smtClean="0">
                <a:solidFill>
                  <a:srgbClr val="FFFFCC"/>
                </a:solidFill>
                <a:ea typeface="+mn-ea"/>
              </a:rPr>
              <a:t>Rs</a:t>
            </a:r>
            <a:r>
              <a:rPr lang="en-US" sz="3000" dirty="0" smtClean="0">
                <a:solidFill>
                  <a:srgbClr val="FFFFCC"/>
                </a:solidFill>
                <a:ea typeface="+mn-ea"/>
              </a:rPr>
              <a:t>. 2 </a:t>
            </a:r>
            <a:r>
              <a:rPr lang="en-US" sz="3000" dirty="0" err="1" smtClean="0">
                <a:solidFill>
                  <a:srgbClr val="FFFFCC"/>
                </a:solidFill>
                <a:ea typeface="+mn-ea"/>
              </a:rPr>
              <a:t>Crores</a:t>
            </a:r>
            <a:r>
              <a:rPr lang="en-US" sz="3000" dirty="0" smtClean="0">
                <a:solidFill>
                  <a:srgbClr val="FFFFCC"/>
                </a:solidFill>
                <a:ea typeface="+mn-ea"/>
              </a:rPr>
              <a:t> or prescribed amount (not exceeding </a:t>
            </a:r>
            <a:r>
              <a:rPr lang="en-US" sz="3000" dirty="0" err="1" smtClean="0">
                <a:solidFill>
                  <a:srgbClr val="FFFFCC"/>
                </a:solidFill>
                <a:ea typeface="+mn-ea"/>
              </a:rPr>
              <a:t>Rs</a:t>
            </a:r>
            <a:r>
              <a:rPr lang="en-US" sz="3000" dirty="0" smtClean="0">
                <a:solidFill>
                  <a:srgbClr val="FFFFCC"/>
                </a:solidFill>
                <a:ea typeface="+mn-ea"/>
              </a:rPr>
              <a:t>. 20 </a:t>
            </a:r>
            <a:r>
              <a:rPr lang="en-US" sz="3000" dirty="0" err="1" smtClean="0">
                <a:solidFill>
                  <a:srgbClr val="FFFFCC"/>
                </a:solidFill>
                <a:ea typeface="+mn-ea"/>
              </a:rPr>
              <a:t>Crores</a:t>
            </a:r>
            <a:r>
              <a:rPr lang="en-US" sz="3000" dirty="0" smtClean="0">
                <a:solidFill>
                  <a:srgbClr val="FFFFCC"/>
                </a:solidFill>
                <a:ea typeface="+mn-ea"/>
              </a:rPr>
              <a:t>)</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Not applicable to holding or subsidiary company</a:t>
            </a:r>
          </a:p>
        </p:txBody>
      </p:sp>
      <p:sp>
        <p:nvSpPr>
          <p:cNvPr id="1229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9FC35020-8BFC-40FF-A53A-55A48B32C16C}" type="slidenum">
              <a:rPr lang="en-US" sz="2400">
                <a:solidFill>
                  <a:srgbClr val="FFFFCC"/>
                </a:solidFill>
                <a:latin typeface="Times New Roman" pitchFamily="18" charset="0"/>
                <a:cs typeface="Times New Roman" pitchFamily="18" charset="0"/>
                <a:sym typeface="Times New Roman" pitchFamily="18" charset="0"/>
              </a:rPr>
              <a:pPr defTabSz="914400"/>
              <a:t>28</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0">
                                            <p:txEl>
                                              <p:pRg st="2" end="2"/>
                                            </p:txEl>
                                          </p:spTgt>
                                        </p:tgtEl>
                                        <p:attrNameLst>
                                          <p:attrName>style.visibility</p:attrName>
                                        </p:attrNameLst>
                                      </p:cBhvr>
                                      <p:to>
                                        <p:strVal val="visible"/>
                                      </p:to>
                                    </p:set>
                                    <p:anim calcmode="lin" valueType="num">
                                      <p:cBhvr additive="base">
                                        <p:cTn id="19" dur="500" fill="hold"/>
                                        <p:tgtEl>
                                          <p:spTgt spid="122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 calcmode="lin" valueType="num">
                                      <p:cBhvr additive="base">
                                        <p:cTn id="25" dur="500" fill="hold"/>
                                        <p:tgtEl>
                                          <p:spTgt spid="1229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29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290">
                                            <p:txEl>
                                              <p:pRg st="4" end="4"/>
                                            </p:txEl>
                                          </p:spTgt>
                                        </p:tgtEl>
                                        <p:attrNameLst>
                                          <p:attrName>style.visibility</p:attrName>
                                        </p:attrNameLst>
                                      </p:cBhvr>
                                      <p:to>
                                        <p:strVal val="visible"/>
                                      </p:to>
                                    </p:set>
                                    <p:anim calcmode="lin" valueType="num">
                                      <p:cBhvr additive="base">
                                        <p:cTn id="31" dur="500" fill="hold"/>
                                        <p:tgtEl>
                                          <p:spTgt spid="1229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290">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bldLvl="5"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New Definitions</a:t>
            </a:r>
            <a:endParaRPr lang="en-US">
              <a:ea typeface="+mj-ea"/>
              <a:cs typeface="+mj-cs"/>
            </a:endParaRPr>
          </a:p>
        </p:txBody>
      </p:sp>
      <p:sp>
        <p:nvSpPr>
          <p:cNvPr id="1229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Subsidiary Company [2(87)]</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Controls the composition of the BOD</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rPr>
              <a:t>Controls more than one-half of Total Share Capital either alone or through subsidiaries</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Chain Subsidiaries – Layers to be prescribed</a:t>
            </a:r>
            <a:endParaRPr lang="en-US" sz="3000" dirty="0" smtClean="0">
              <a:solidFill>
                <a:srgbClr val="FFFFCC"/>
              </a:solidFill>
              <a:ea typeface="+mn-ea"/>
            </a:endParaRPr>
          </a:p>
          <a:p>
            <a:pPr marL="342900" indent="-342900" eaLnBrk="1" fontAlgn="auto" hangingPunct="1">
              <a:spcBef>
                <a:spcPts val="700"/>
              </a:spcBef>
              <a:spcAft>
                <a:spcPts val="0"/>
              </a:spcAft>
              <a:buClr>
                <a:srgbClr val="CCFF33"/>
              </a:buClr>
              <a:buSzPct val="70000"/>
              <a:buFont typeface="Wingdings" charset="0"/>
              <a:buChar char="•"/>
              <a:defRPr/>
            </a:pPr>
            <a:r>
              <a:rPr lang="en-US" sz="3400" dirty="0" smtClean="0">
                <a:solidFill>
                  <a:srgbClr val="FFFFCC"/>
                </a:solidFill>
                <a:ea typeface="+mn-ea"/>
                <a:cs typeface="+mn-cs"/>
              </a:rPr>
              <a:t>Sweat Equity Shares[2(88)]</a:t>
            </a:r>
            <a:endParaRPr lang="en-US" dirty="0">
              <a:ea typeface="+mn-ea"/>
              <a:cs typeface="+mn-cs"/>
            </a:endParaRPr>
          </a:p>
        </p:txBody>
      </p:sp>
      <p:sp>
        <p:nvSpPr>
          <p:cNvPr id="1229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9FC35020-8BFC-40FF-A53A-55A48B32C16C}" type="slidenum">
              <a:rPr lang="en-US" sz="2400">
                <a:solidFill>
                  <a:srgbClr val="FFFFCC"/>
                </a:solidFill>
                <a:latin typeface="Times New Roman" pitchFamily="18" charset="0"/>
                <a:cs typeface="Times New Roman" pitchFamily="18" charset="0"/>
                <a:sym typeface="Times New Roman" pitchFamily="18" charset="0"/>
              </a:rPr>
              <a:pPr defTabSz="914400"/>
              <a:t>29</a:t>
            </a:fld>
            <a:endParaRPr lang="en-US"/>
          </a:p>
        </p:txBody>
      </p:sp>
    </p:spTree>
    <p:extLst>
      <p:ext uri="{BB962C8B-B14F-4D97-AF65-F5344CB8AC3E}">
        <p14:creationId xmlns:p14="http://schemas.microsoft.com/office/powerpoint/2010/main" val="33143552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0">
                                            <p:txEl>
                                              <p:pRg st="2" end="2"/>
                                            </p:txEl>
                                          </p:spTgt>
                                        </p:tgtEl>
                                        <p:attrNameLst>
                                          <p:attrName>style.visibility</p:attrName>
                                        </p:attrNameLst>
                                      </p:cBhvr>
                                      <p:to>
                                        <p:strVal val="visible"/>
                                      </p:to>
                                    </p:set>
                                    <p:anim calcmode="lin" valueType="num">
                                      <p:cBhvr additive="base">
                                        <p:cTn id="19" dur="500" fill="hold"/>
                                        <p:tgtEl>
                                          <p:spTgt spid="122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 calcmode="lin" valueType="num">
                                      <p:cBhvr additive="base">
                                        <p:cTn id="25" dur="500" fill="hold"/>
                                        <p:tgtEl>
                                          <p:spTgt spid="1229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29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290">
                                            <p:txEl>
                                              <p:pRg st="4" end="4"/>
                                            </p:txEl>
                                          </p:spTgt>
                                        </p:tgtEl>
                                        <p:attrNameLst>
                                          <p:attrName>style.visibility</p:attrName>
                                        </p:attrNameLst>
                                      </p:cBhvr>
                                      <p:to>
                                        <p:strVal val="visible"/>
                                      </p:to>
                                    </p:set>
                                    <p:anim calcmode="lin" valueType="num">
                                      <p:cBhvr additive="base">
                                        <p:cTn id="31" dur="500" fill="hold"/>
                                        <p:tgtEl>
                                          <p:spTgt spid="1229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2290">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bldLvl="5"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Looking Back</a:t>
            </a:r>
            <a:endParaRPr lang="en-US">
              <a:ea typeface="+mj-ea"/>
              <a:cs typeface="+mj-cs"/>
            </a:endParaRPr>
          </a:p>
        </p:txBody>
      </p:sp>
      <p:sp>
        <p:nvSpPr>
          <p:cNvPr id="5122"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a:solidFill>
                  <a:srgbClr val="FFFFCC"/>
                </a:solidFill>
                <a:ea typeface="+mn-ea"/>
                <a:cs typeface="+mn-cs"/>
              </a:rPr>
              <a:t>Companies Act 1956</a:t>
            </a:r>
          </a:p>
          <a:p>
            <a:pPr marL="742950" lvl="1" indent="-285750" eaLnBrk="1" fontAlgn="auto" hangingPunct="1">
              <a:spcAft>
                <a:spcPts val="0"/>
              </a:spcAft>
              <a:buClr>
                <a:srgbClr val="CC9900"/>
              </a:buClr>
              <a:buSzPct val="65000"/>
              <a:buFont typeface="Wingdings" charset="0"/>
              <a:buChar char="•"/>
              <a:defRPr/>
            </a:pPr>
            <a:r>
              <a:rPr lang="en-US" sz="2800">
                <a:solidFill>
                  <a:srgbClr val="FFFFCC"/>
                </a:solidFill>
                <a:ea typeface="+mn-ea"/>
              </a:rPr>
              <a:t>658 Sections (Effectively 881 Sections)</a:t>
            </a:r>
          </a:p>
          <a:p>
            <a:pPr marL="742950" lvl="1" indent="-285750" eaLnBrk="1" fontAlgn="auto" hangingPunct="1">
              <a:spcAft>
                <a:spcPts val="0"/>
              </a:spcAft>
              <a:buClr>
                <a:srgbClr val="CC9900"/>
              </a:buClr>
              <a:buSzPct val="65000"/>
              <a:buFont typeface="Wingdings" charset="0"/>
              <a:buChar char="•"/>
              <a:defRPr/>
            </a:pPr>
            <a:r>
              <a:rPr lang="en-US" sz="2800">
                <a:solidFill>
                  <a:srgbClr val="FFFFCC"/>
                </a:solidFill>
                <a:ea typeface="+mn-ea"/>
              </a:rPr>
              <a:t>16 Schedules</a:t>
            </a:r>
          </a:p>
          <a:p>
            <a:pPr marL="742950" lvl="1" indent="-285750" eaLnBrk="1" fontAlgn="auto" hangingPunct="1">
              <a:spcAft>
                <a:spcPts val="0"/>
              </a:spcAft>
              <a:buClr>
                <a:srgbClr val="CC9900"/>
              </a:buClr>
              <a:buSzPct val="65000"/>
              <a:buFont typeface="Wingdings" charset="0"/>
              <a:buChar char="•"/>
              <a:defRPr/>
            </a:pPr>
            <a:r>
              <a:rPr lang="en-US" sz="2800">
                <a:solidFill>
                  <a:srgbClr val="FFFFCC"/>
                </a:solidFill>
                <a:ea typeface="+mn-ea"/>
              </a:rPr>
              <a:t>66 Definitions</a:t>
            </a:r>
          </a:p>
          <a:p>
            <a:pPr marL="742950" lvl="1" indent="-285750" eaLnBrk="1" fontAlgn="auto" hangingPunct="1">
              <a:spcAft>
                <a:spcPts val="0"/>
              </a:spcAft>
              <a:buClr>
                <a:srgbClr val="CC9900"/>
              </a:buClr>
              <a:buSzPct val="65000"/>
              <a:buFont typeface="Wingdings" charset="0"/>
              <a:buChar char="•"/>
              <a:defRPr/>
            </a:pPr>
            <a:r>
              <a:rPr lang="en-US" sz="2800">
                <a:solidFill>
                  <a:srgbClr val="FFFFCC"/>
                </a:solidFill>
                <a:ea typeface="+mn-ea"/>
              </a:rPr>
              <a:t>34 set of Rules &amp; Regulations</a:t>
            </a:r>
            <a:endParaRPr lang="en-US">
              <a:ea typeface="+mn-ea"/>
            </a:endParaRPr>
          </a:p>
        </p:txBody>
      </p:sp>
      <p:sp>
        <p:nvSpPr>
          <p:cNvPr id="512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D72DD934-E374-4A92-B135-D86CACFC78CB}" type="slidenum">
              <a:rPr lang="en-US" sz="2400">
                <a:solidFill>
                  <a:srgbClr val="FFFFCC"/>
                </a:solidFill>
                <a:latin typeface="Times New Roman" pitchFamily="18" charset="0"/>
                <a:cs typeface="Times New Roman" pitchFamily="18" charset="0"/>
                <a:sym typeface="Times New Roman" pitchFamily="18" charset="0"/>
              </a:rPr>
              <a:pPr defTabSz="914400"/>
              <a:t>3</a:t>
            </a:fld>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2">
                                            <p:txEl>
                                              <p:pRg st="1" end="1"/>
                                            </p:txEl>
                                          </p:spTgt>
                                        </p:tgtEl>
                                        <p:attrNameLst>
                                          <p:attrName>style.visibility</p:attrName>
                                        </p:attrNameLst>
                                      </p:cBhvr>
                                      <p:to>
                                        <p:strVal val="visible"/>
                                      </p:to>
                                    </p:set>
                                    <p:anim calcmode="lin" valueType="num">
                                      <p:cBhvr additive="base">
                                        <p:cTn id="13" dur="500" fill="hold"/>
                                        <p:tgtEl>
                                          <p:spTgt spid="512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2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22">
                                            <p:txEl>
                                              <p:pRg st="2" end="2"/>
                                            </p:txEl>
                                          </p:spTgt>
                                        </p:tgtEl>
                                        <p:attrNameLst>
                                          <p:attrName>style.visibility</p:attrName>
                                        </p:attrNameLst>
                                      </p:cBhvr>
                                      <p:to>
                                        <p:strVal val="visible"/>
                                      </p:to>
                                    </p:set>
                                    <p:anim calcmode="lin" valueType="num">
                                      <p:cBhvr additive="base">
                                        <p:cTn id="19" dur="500" fill="hold"/>
                                        <p:tgtEl>
                                          <p:spTgt spid="512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2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2">
                                            <p:txEl>
                                              <p:pRg st="3" end="3"/>
                                            </p:txEl>
                                          </p:spTgt>
                                        </p:tgtEl>
                                        <p:attrNameLst>
                                          <p:attrName>style.visibility</p:attrName>
                                        </p:attrNameLst>
                                      </p:cBhvr>
                                      <p:to>
                                        <p:strVal val="visible"/>
                                      </p:to>
                                    </p:set>
                                    <p:anim calcmode="lin" valueType="num">
                                      <p:cBhvr additive="base">
                                        <p:cTn id="25" dur="500" fill="hold"/>
                                        <p:tgtEl>
                                          <p:spTgt spid="512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12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22">
                                            <p:txEl>
                                              <p:pRg st="4" end="4"/>
                                            </p:txEl>
                                          </p:spTgt>
                                        </p:tgtEl>
                                        <p:attrNameLst>
                                          <p:attrName>style.visibility</p:attrName>
                                        </p:attrNameLst>
                                      </p:cBhvr>
                                      <p:to>
                                        <p:strVal val="visible"/>
                                      </p:to>
                                    </p:set>
                                    <p:anim calcmode="lin" valueType="num">
                                      <p:cBhvr additive="base">
                                        <p:cTn id="31" dur="500" fill="hold"/>
                                        <p:tgtEl>
                                          <p:spTgt spid="512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12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bldLvl="5"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One Person Company</a:t>
            </a:r>
            <a:endParaRPr lang="en-US">
              <a:ea typeface="+mj-ea"/>
              <a:cs typeface="+mj-cs"/>
            </a:endParaRPr>
          </a:p>
        </p:txBody>
      </p:sp>
      <p:sp>
        <p:nvSpPr>
          <p:cNvPr id="1331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dirty="0">
                <a:solidFill>
                  <a:srgbClr val="FFFFCC"/>
                </a:solidFill>
                <a:ea typeface="+mn-ea"/>
                <a:cs typeface="+mn-cs"/>
              </a:rPr>
              <a:t>One person is a </a:t>
            </a:r>
            <a:r>
              <a:rPr lang="en-US" sz="3200" dirty="0" smtClean="0">
                <a:solidFill>
                  <a:srgbClr val="FFFFCC"/>
                </a:solidFill>
                <a:ea typeface="+mn-ea"/>
                <a:cs typeface="+mn-cs"/>
              </a:rPr>
              <a:t>subscriber</a:t>
            </a:r>
          </a:p>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One person is a director</a:t>
            </a:r>
            <a:endParaRPr lang="en-US" sz="3200" dirty="0">
              <a:solidFill>
                <a:srgbClr val="FFFFCC"/>
              </a:solidFill>
              <a:ea typeface="+mn-ea"/>
              <a:cs typeface="+mn-cs"/>
            </a:endParaRPr>
          </a:p>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Name another person with his consent as successor in </a:t>
            </a:r>
            <a:r>
              <a:rPr lang="en-US" sz="3200" dirty="0" err="1" smtClean="0">
                <a:solidFill>
                  <a:srgbClr val="FFFFCC"/>
                </a:solidFill>
                <a:ea typeface="+mn-ea"/>
                <a:cs typeface="+mn-cs"/>
              </a:rPr>
              <a:t>MoA</a:t>
            </a:r>
            <a:endParaRPr lang="en-US" sz="3200" dirty="0" smtClean="0">
              <a:solidFill>
                <a:srgbClr val="FFFFCC"/>
              </a:solidFill>
              <a:ea typeface="+mn-ea"/>
              <a:cs typeface="+mn-cs"/>
            </a:endParaRPr>
          </a:p>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Can be changed</a:t>
            </a:r>
            <a:r>
              <a:rPr lang="en-US" sz="3200" dirty="0">
                <a:solidFill>
                  <a:srgbClr val="FFFFCC"/>
                </a:solidFill>
                <a:ea typeface="+mn-ea"/>
                <a:cs typeface="+mn-cs"/>
              </a:rPr>
              <a:t> </a:t>
            </a:r>
            <a:r>
              <a:rPr lang="en-US" sz="3200" dirty="0" smtClean="0">
                <a:solidFill>
                  <a:srgbClr val="FFFFCC"/>
                </a:solidFill>
                <a:ea typeface="+mn-ea"/>
                <a:cs typeface="+mn-cs"/>
              </a:rPr>
              <a:t>or withdrawn any time</a:t>
            </a:r>
            <a:endParaRPr lang="en-US" sz="3200" dirty="0">
              <a:solidFill>
                <a:srgbClr val="FFFFCC"/>
              </a:solidFill>
              <a:ea typeface="+mn-ea"/>
              <a:cs typeface="+mn-cs"/>
            </a:endParaRPr>
          </a:p>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No </a:t>
            </a:r>
            <a:r>
              <a:rPr lang="en-US" sz="3200" dirty="0">
                <a:solidFill>
                  <a:srgbClr val="FFFFCC"/>
                </a:solidFill>
                <a:ea typeface="+mn-ea"/>
                <a:cs typeface="+mn-cs"/>
              </a:rPr>
              <a:t>compulsory AGM</a:t>
            </a:r>
          </a:p>
          <a:p>
            <a:pPr marL="342900" indent="-342900" eaLnBrk="1" fontAlgn="auto" hangingPunct="1">
              <a:spcBef>
                <a:spcPts val="700"/>
              </a:spcBef>
              <a:spcAft>
                <a:spcPts val="0"/>
              </a:spcAft>
              <a:buClr>
                <a:srgbClr val="CCFF33"/>
              </a:buClr>
              <a:buSzPct val="70000"/>
              <a:buFont typeface="Wingdings" charset="0"/>
              <a:buChar char="•"/>
              <a:defRPr/>
            </a:pPr>
            <a:r>
              <a:rPr lang="en-US" sz="3200" dirty="0">
                <a:solidFill>
                  <a:srgbClr val="FFFFCC"/>
                </a:solidFill>
                <a:ea typeface="+mn-ea"/>
                <a:cs typeface="+mn-cs"/>
              </a:rPr>
              <a:t>Annual Return can be signed by one director</a:t>
            </a:r>
            <a:endParaRPr lang="en-US" dirty="0">
              <a:ea typeface="+mn-ea"/>
              <a:cs typeface="+mn-cs"/>
            </a:endParaRPr>
          </a:p>
        </p:txBody>
      </p:sp>
      <p:sp>
        <p:nvSpPr>
          <p:cNvPr id="1331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F6D5865E-22CD-49B1-A48C-5F1CE5BC457B}" type="slidenum">
              <a:rPr lang="en-US" sz="2400">
                <a:solidFill>
                  <a:srgbClr val="FFFFCC"/>
                </a:solidFill>
                <a:latin typeface="Times New Roman" pitchFamily="18" charset="0"/>
                <a:cs typeface="Times New Roman" pitchFamily="18" charset="0"/>
                <a:sym typeface="Times New Roman" pitchFamily="18" charset="0"/>
              </a:rPr>
              <a:pPr defTabSz="914400"/>
              <a:t>30</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14">
                                            <p:txEl>
                                              <p:pRg st="3" end="3"/>
                                            </p:txEl>
                                          </p:spTgt>
                                        </p:tgtEl>
                                        <p:attrNameLst>
                                          <p:attrName>style.visibility</p:attrName>
                                        </p:attrNameLst>
                                      </p:cBhvr>
                                      <p:to>
                                        <p:strVal val="visible"/>
                                      </p:to>
                                    </p:set>
                                    <p:anim calcmode="lin" valueType="num">
                                      <p:cBhvr additive="base">
                                        <p:cTn id="25" dur="500" fill="hold"/>
                                        <p:tgtEl>
                                          <p:spTgt spid="1331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31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314">
                                            <p:txEl>
                                              <p:pRg st="4" end="4"/>
                                            </p:txEl>
                                          </p:spTgt>
                                        </p:tgtEl>
                                        <p:attrNameLst>
                                          <p:attrName>style.visibility</p:attrName>
                                        </p:attrNameLst>
                                      </p:cBhvr>
                                      <p:to>
                                        <p:strVal val="visible"/>
                                      </p:to>
                                    </p:set>
                                    <p:anim calcmode="lin" valueType="num">
                                      <p:cBhvr additive="base">
                                        <p:cTn id="31" dur="500" fill="hold"/>
                                        <p:tgtEl>
                                          <p:spTgt spid="1331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331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314">
                                            <p:txEl>
                                              <p:pRg st="5" end="5"/>
                                            </p:txEl>
                                          </p:spTgt>
                                        </p:tgtEl>
                                        <p:attrNameLst>
                                          <p:attrName>style.visibility</p:attrName>
                                        </p:attrNameLst>
                                      </p:cBhvr>
                                      <p:to>
                                        <p:strVal val="visible"/>
                                      </p:to>
                                    </p:set>
                                    <p:anim calcmode="lin" valueType="num">
                                      <p:cBhvr additive="base">
                                        <p:cTn id="37" dur="500" fill="hold"/>
                                        <p:tgtEl>
                                          <p:spTgt spid="1331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331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Name/Incorporation</a:t>
            </a:r>
            <a:endParaRPr lang="en-US">
              <a:ea typeface="+mj-ea"/>
              <a:cs typeface="+mj-cs"/>
            </a:endParaRPr>
          </a:p>
        </p:txBody>
      </p:sp>
      <p:sp>
        <p:nvSpPr>
          <p:cNvPr id="14338" name="Rectangle 2"/>
          <p:cNvSpPr>
            <a:spLocks noGrp="1"/>
          </p:cNvSpPr>
          <p:nvPr>
            <p:ph idx="1"/>
          </p:nvPr>
        </p:nvSpPr>
        <p:spPr bwMode="auto">
          <a:xfrm>
            <a:off x="328613" y="1941513"/>
            <a:ext cx="8208962" cy="4583112"/>
          </a:xfrm>
          <a:noFill/>
        </p:spPr>
        <p:txBody>
          <a:bodyPr wrap="square" lIns="50800" tIns="50800" rIns="50800" bIns="50800" numCol="1" anchor="t" anchorCtr="0" compatLnSpc="1">
            <a:prstTxWarp prst="textNoShape">
              <a:avLst/>
            </a:prstTxWarp>
            <a:normAutofit/>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Reservation of name permitted</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60 days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Articles may contain entrenched provisions</a:t>
            </a:r>
            <a:endParaRPr lang="en-US" sz="2800" b="0" dirty="0" smtClean="0">
              <a:solidFill>
                <a:srgbClr val="FFFFCC"/>
              </a:solidFill>
              <a:effectLst>
                <a:outerShdw blurRad="38100" dist="38100" dir="2700000" algn="tl">
                  <a:srgbClr val="FFFFFF"/>
                </a:outerShdw>
              </a:effectLst>
              <a:ea typeface="ＭＳ Ｐゴシック" charset="-128"/>
            </a:endParaRP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Declaration for incorporation – Cost Accountant included</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Affidavits from Subscribers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Subscribers need not write in their own hand</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Consent of directors made mandatory</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Companies to maintain original incorporation documents till its dissolution</a:t>
            </a:r>
            <a:endParaRPr lang="en-US" b="0" dirty="0" smtClean="0">
              <a:effectLst>
                <a:outerShdw blurRad="38100" dist="38100" dir="2700000" algn="tl">
                  <a:srgbClr val="7C9BA5"/>
                </a:outerShdw>
              </a:effectLst>
              <a:ea typeface="ＭＳ Ｐゴシック" charset="-128"/>
            </a:endParaRPr>
          </a:p>
        </p:txBody>
      </p:sp>
      <p:sp>
        <p:nvSpPr>
          <p:cNvPr id="1433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62AF05AD-A8DC-46CA-9753-45747EB185A8}" type="slidenum">
              <a:rPr lang="en-US" sz="2400">
                <a:solidFill>
                  <a:srgbClr val="FFFFCC"/>
                </a:solidFill>
                <a:latin typeface="Times New Roman" pitchFamily="18" charset="0"/>
                <a:cs typeface="Times New Roman" pitchFamily="18" charset="0"/>
                <a:sym typeface="Times New Roman" pitchFamily="18" charset="0"/>
              </a:rPr>
              <a:pPr defTabSz="914400"/>
              <a:t>31</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 calcmode="lin" valueType="num">
                                      <p:cBhvr additive="base">
                                        <p:cTn id="7" dur="500" fill="hold"/>
                                        <p:tgtEl>
                                          <p:spTgt spid="1433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33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8">
                                            <p:txEl>
                                              <p:pRg st="1" end="1"/>
                                            </p:txEl>
                                          </p:spTgt>
                                        </p:tgtEl>
                                        <p:attrNameLst>
                                          <p:attrName>style.visibility</p:attrName>
                                        </p:attrNameLst>
                                      </p:cBhvr>
                                      <p:to>
                                        <p:strVal val="visible"/>
                                      </p:to>
                                    </p:set>
                                    <p:anim calcmode="lin" valueType="num">
                                      <p:cBhvr additive="base">
                                        <p:cTn id="13" dur="500" fill="hold"/>
                                        <p:tgtEl>
                                          <p:spTgt spid="1433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33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38">
                                            <p:txEl>
                                              <p:pRg st="2" end="2"/>
                                            </p:txEl>
                                          </p:spTgt>
                                        </p:tgtEl>
                                        <p:attrNameLst>
                                          <p:attrName>style.visibility</p:attrName>
                                        </p:attrNameLst>
                                      </p:cBhvr>
                                      <p:to>
                                        <p:strVal val="visible"/>
                                      </p:to>
                                    </p:set>
                                    <p:anim calcmode="lin" valueType="num">
                                      <p:cBhvr additive="base">
                                        <p:cTn id="19" dur="500" fill="hold"/>
                                        <p:tgtEl>
                                          <p:spTgt spid="1433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33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338">
                                            <p:txEl>
                                              <p:pRg st="3" end="3"/>
                                            </p:txEl>
                                          </p:spTgt>
                                        </p:tgtEl>
                                        <p:attrNameLst>
                                          <p:attrName>style.visibility</p:attrName>
                                        </p:attrNameLst>
                                      </p:cBhvr>
                                      <p:to>
                                        <p:strVal val="visible"/>
                                      </p:to>
                                    </p:set>
                                    <p:anim calcmode="lin" valueType="num">
                                      <p:cBhvr additive="base">
                                        <p:cTn id="25" dur="500" fill="hold"/>
                                        <p:tgtEl>
                                          <p:spTgt spid="1433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33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338">
                                            <p:txEl>
                                              <p:pRg st="4" end="4"/>
                                            </p:txEl>
                                          </p:spTgt>
                                        </p:tgtEl>
                                        <p:attrNameLst>
                                          <p:attrName>style.visibility</p:attrName>
                                        </p:attrNameLst>
                                      </p:cBhvr>
                                      <p:to>
                                        <p:strVal val="visible"/>
                                      </p:to>
                                    </p:set>
                                    <p:anim calcmode="lin" valueType="num">
                                      <p:cBhvr additive="base">
                                        <p:cTn id="31" dur="500" fill="hold"/>
                                        <p:tgtEl>
                                          <p:spTgt spid="1433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433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338">
                                            <p:txEl>
                                              <p:pRg st="5" end="5"/>
                                            </p:txEl>
                                          </p:spTgt>
                                        </p:tgtEl>
                                        <p:attrNameLst>
                                          <p:attrName>style.visibility</p:attrName>
                                        </p:attrNameLst>
                                      </p:cBhvr>
                                      <p:to>
                                        <p:strVal val="visible"/>
                                      </p:to>
                                    </p:set>
                                    <p:anim calcmode="lin" valueType="num">
                                      <p:cBhvr additive="base">
                                        <p:cTn id="37" dur="500" fill="hold"/>
                                        <p:tgtEl>
                                          <p:spTgt spid="1433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433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338">
                                            <p:txEl>
                                              <p:pRg st="6" end="6"/>
                                            </p:txEl>
                                          </p:spTgt>
                                        </p:tgtEl>
                                        <p:attrNameLst>
                                          <p:attrName>style.visibility</p:attrName>
                                        </p:attrNameLst>
                                      </p:cBhvr>
                                      <p:to>
                                        <p:strVal val="visible"/>
                                      </p:to>
                                    </p:set>
                                    <p:anim calcmode="lin" valueType="num">
                                      <p:cBhvr additive="base">
                                        <p:cTn id="43" dur="500" fill="hold"/>
                                        <p:tgtEl>
                                          <p:spTgt spid="1433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4338">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338">
                                            <p:txEl>
                                              <p:pRg st="7" end="7"/>
                                            </p:txEl>
                                          </p:spTgt>
                                        </p:tgtEl>
                                        <p:attrNameLst>
                                          <p:attrName>style.visibility</p:attrName>
                                        </p:attrNameLst>
                                      </p:cBhvr>
                                      <p:to>
                                        <p:strVal val="visible"/>
                                      </p:to>
                                    </p:set>
                                    <p:anim calcmode="lin" valueType="num">
                                      <p:cBhvr additive="base">
                                        <p:cTn id="49" dur="500" fill="hold"/>
                                        <p:tgtEl>
                                          <p:spTgt spid="14338">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4338">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Commencement of Business</a:t>
            </a:r>
            <a:endParaRPr lang="en-US">
              <a:ea typeface="+mj-ea"/>
              <a:cs typeface="+mj-cs"/>
            </a:endParaRPr>
          </a:p>
        </p:txBody>
      </p:sp>
      <p:sp>
        <p:nvSpPr>
          <p:cNvPr id="15362" name="Rectangle 2"/>
          <p:cNvSpPr>
            <a:spLocks noGrp="1"/>
          </p:cNvSpPr>
          <p:nvPr>
            <p:ph idx="1"/>
          </p:nvPr>
        </p:nvSpPr>
        <p:spPr bwMode="auto">
          <a:xfrm>
            <a:off x="328612" y="1941513"/>
            <a:ext cx="8672543" cy="4114800"/>
          </a:xfrm>
          <a:noFill/>
        </p:spPr>
        <p:txBody>
          <a:bodyPr wrap="square" lIns="50800" tIns="50800" rIns="50800" bIns="50800" numCol="1" anchor="t" anchorCtr="0" compatLnSpc="1">
            <a:prstTxWarp prst="textNoShape">
              <a:avLst/>
            </a:prstTxWarp>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No company to commence business unless</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It files declaration of payment of subscription amount</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rPr>
              <a:t>It files verification of registered office</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To be done within 180 days of incorporation</a:t>
            </a:r>
          </a:p>
          <a:p>
            <a:pPr marL="746125" lvl="1" indent="-342900" eaLnBrk="1" fontAlgn="auto" hangingPunct="1">
              <a:spcBef>
                <a:spcPts val="700"/>
              </a:spcBef>
              <a:spcAft>
                <a:spcPts val="0"/>
              </a:spcAft>
              <a:buClr>
                <a:srgbClr val="CCFF33"/>
              </a:buClr>
              <a:buSzPct val="70000"/>
              <a:buFont typeface="Wingdings" charset="0"/>
              <a:buChar char="•"/>
              <a:defRPr/>
            </a:pPr>
            <a:r>
              <a:rPr lang="en-US" sz="3000" dirty="0" smtClean="0">
                <a:solidFill>
                  <a:srgbClr val="FFFFCC"/>
                </a:solidFill>
                <a:ea typeface="+mn-ea"/>
              </a:rPr>
              <a:t>Applies even to private companies</a:t>
            </a:r>
            <a:endParaRPr lang="en-US" dirty="0">
              <a:ea typeface="+mn-ea"/>
              <a:cs typeface="+mn-cs"/>
            </a:endParaRPr>
          </a:p>
        </p:txBody>
      </p:sp>
      <p:sp>
        <p:nvSpPr>
          <p:cNvPr id="1536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27AF2887-D027-478F-B84D-E4C428C45249}" type="slidenum">
              <a:rPr lang="en-US" sz="2400">
                <a:solidFill>
                  <a:srgbClr val="FFFFCC"/>
                </a:solidFill>
                <a:latin typeface="Times New Roman" pitchFamily="18" charset="0"/>
                <a:cs typeface="Times New Roman" pitchFamily="18" charset="0"/>
                <a:sym typeface="Times New Roman" pitchFamily="18" charset="0"/>
              </a:rPr>
              <a:pPr defTabSz="914400"/>
              <a:t>32</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 calcmode="lin" valueType="num">
                                      <p:cBhvr additive="base">
                                        <p:cTn id="7" dur="500" fill="hold"/>
                                        <p:tgtEl>
                                          <p:spTgt spid="1536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36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anim calcmode="lin" valueType="num">
                                      <p:cBhvr additive="base">
                                        <p:cTn id="11" dur="500" fill="hold"/>
                                        <p:tgtEl>
                                          <p:spTgt spid="15362">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5362">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362">
                                            <p:txEl>
                                              <p:pRg st="2" end="2"/>
                                            </p:txEl>
                                          </p:spTgt>
                                        </p:tgtEl>
                                        <p:attrNameLst>
                                          <p:attrName>style.visibility</p:attrName>
                                        </p:attrNameLst>
                                      </p:cBhvr>
                                      <p:to>
                                        <p:strVal val="visible"/>
                                      </p:to>
                                    </p:set>
                                    <p:anim calcmode="lin" valueType="num">
                                      <p:cBhvr additive="base">
                                        <p:cTn id="15" dur="500" fill="hold"/>
                                        <p:tgtEl>
                                          <p:spTgt spid="15362">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5362">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362">
                                            <p:txEl>
                                              <p:pRg st="3" end="3"/>
                                            </p:txEl>
                                          </p:spTgt>
                                        </p:tgtEl>
                                        <p:attrNameLst>
                                          <p:attrName>style.visibility</p:attrName>
                                        </p:attrNameLst>
                                      </p:cBhvr>
                                      <p:to>
                                        <p:strVal val="visible"/>
                                      </p:to>
                                    </p:set>
                                    <p:anim calcmode="lin" valueType="num">
                                      <p:cBhvr additive="base">
                                        <p:cTn id="19" dur="500" fill="hold"/>
                                        <p:tgtEl>
                                          <p:spTgt spid="1536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62">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362">
                                            <p:txEl>
                                              <p:pRg st="4" end="4"/>
                                            </p:txEl>
                                          </p:spTgt>
                                        </p:tgtEl>
                                        <p:attrNameLst>
                                          <p:attrName>style.visibility</p:attrName>
                                        </p:attrNameLst>
                                      </p:cBhvr>
                                      <p:to>
                                        <p:strVal val="visible"/>
                                      </p:to>
                                    </p:set>
                                    <p:anim calcmode="lin" valueType="num">
                                      <p:cBhvr additive="base">
                                        <p:cTn id="23" dur="500" fill="hold"/>
                                        <p:tgtEl>
                                          <p:spTgt spid="15362">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536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Registered Office</a:t>
            </a:r>
            <a:endParaRPr lang="en-US">
              <a:ea typeface="+mj-ea"/>
              <a:cs typeface="+mj-cs"/>
            </a:endParaRPr>
          </a:p>
        </p:txBody>
      </p:sp>
      <p:sp>
        <p:nvSpPr>
          <p:cNvPr id="1638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92500" lnSpcReduction="20000"/>
          </a:bodyPr>
          <a:lstStyle/>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Section 7 – New Companies to intimate correspondence address till Registered Office is established</a:t>
            </a: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Section 12 – Companies can establish registered office within 15 days from the date of </a:t>
            </a:r>
            <a:r>
              <a:rPr lang="en-US" sz="3200" b="0" dirty="0" smtClean="0">
                <a:solidFill>
                  <a:srgbClr val="FFFFCC"/>
                </a:solidFill>
                <a:effectLst>
                  <a:outerShdw blurRad="38100" dist="38100" dir="2700000" algn="tl">
                    <a:srgbClr val="FFFFFF"/>
                  </a:outerShdw>
                </a:effectLst>
                <a:ea typeface="ＭＳ Ｐゴシック" charset="-128"/>
              </a:rPr>
              <a:t>incorporation</a:t>
            </a: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Verification within 30 days of incorporation</a:t>
            </a:r>
            <a:endParaRPr lang="en-US" sz="32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CIN mandatory on Letter Heads, Bills </a:t>
            </a:r>
            <a:r>
              <a:rPr lang="en-US" sz="3200" b="0" dirty="0" err="1" smtClean="0">
                <a:solidFill>
                  <a:srgbClr val="FFFFCC"/>
                </a:solidFill>
                <a:effectLst>
                  <a:outerShdw blurRad="38100" dist="38100" dir="2700000" algn="tl">
                    <a:srgbClr val="FFFFFF"/>
                  </a:outerShdw>
                </a:effectLst>
                <a:ea typeface="ＭＳ Ｐゴシック" charset="-128"/>
              </a:rPr>
              <a:t>etc</a:t>
            </a:r>
            <a:endParaRPr lang="en-US" sz="32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Change of name, former name to be mentioned for 2 years</a:t>
            </a:r>
            <a:endParaRPr lang="en-US" sz="32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Change of Registered Office – 15 days</a:t>
            </a:r>
            <a:endParaRPr lang="en-US" b="0" dirty="0" smtClean="0">
              <a:effectLst>
                <a:outerShdw blurRad="38100" dist="38100" dir="2700000" algn="tl">
                  <a:srgbClr val="7C9BA5"/>
                </a:outerShdw>
              </a:effectLst>
              <a:ea typeface="ＭＳ Ｐゴシック" charset="-128"/>
            </a:endParaRPr>
          </a:p>
        </p:txBody>
      </p:sp>
      <p:sp>
        <p:nvSpPr>
          <p:cNvPr id="1638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0A4CF3A7-C949-43CD-B91A-90931EAF8B7A}" type="slidenum">
              <a:rPr lang="en-US" sz="2400">
                <a:solidFill>
                  <a:srgbClr val="FFFFCC"/>
                </a:solidFill>
                <a:latin typeface="Times New Roman" pitchFamily="18" charset="0"/>
                <a:cs typeface="Times New Roman" pitchFamily="18" charset="0"/>
                <a:sym typeface="Times New Roman" pitchFamily="18" charset="0"/>
              </a:rPr>
              <a:pPr defTabSz="914400"/>
              <a:t>33</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 calcmode="lin" valueType="num">
                                      <p:cBhvr additive="base">
                                        <p:cTn id="13" dur="500" fill="hold"/>
                                        <p:tgtEl>
                                          <p:spTgt spid="1638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6">
                                            <p:txEl>
                                              <p:pRg st="2" end="2"/>
                                            </p:txEl>
                                          </p:spTgt>
                                        </p:tgtEl>
                                        <p:attrNameLst>
                                          <p:attrName>style.visibility</p:attrName>
                                        </p:attrNameLst>
                                      </p:cBhvr>
                                      <p:to>
                                        <p:strVal val="visible"/>
                                      </p:to>
                                    </p:set>
                                    <p:anim calcmode="lin" valueType="num">
                                      <p:cBhvr additive="base">
                                        <p:cTn id="19" dur="500" fill="hold"/>
                                        <p:tgtEl>
                                          <p:spTgt spid="1638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6">
                                            <p:txEl>
                                              <p:pRg st="3" end="3"/>
                                            </p:txEl>
                                          </p:spTgt>
                                        </p:tgtEl>
                                        <p:attrNameLst>
                                          <p:attrName>style.visibility</p:attrName>
                                        </p:attrNameLst>
                                      </p:cBhvr>
                                      <p:to>
                                        <p:strVal val="visible"/>
                                      </p:to>
                                    </p:set>
                                    <p:anim calcmode="lin" valueType="num">
                                      <p:cBhvr additive="base">
                                        <p:cTn id="25" dur="500" fill="hold"/>
                                        <p:tgtEl>
                                          <p:spTgt spid="1638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386">
                                            <p:txEl>
                                              <p:pRg st="4" end="4"/>
                                            </p:txEl>
                                          </p:spTgt>
                                        </p:tgtEl>
                                        <p:attrNameLst>
                                          <p:attrName>style.visibility</p:attrName>
                                        </p:attrNameLst>
                                      </p:cBhvr>
                                      <p:to>
                                        <p:strVal val="visible"/>
                                      </p:to>
                                    </p:set>
                                    <p:anim calcmode="lin" valueType="num">
                                      <p:cBhvr additive="base">
                                        <p:cTn id="31" dur="500" fill="hold"/>
                                        <p:tgtEl>
                                          <p:spTgt spid="1638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38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86">
                                            <p:txEl>
                                              <p:pRg st="5" end="5"/>
                                            </p:txEl>
                                          </p:spTgt>
                                        </p:tgtEl>
                                        <p:attrNameLst>
                                          <p:attrName>style.visibility</p:attrName>
                                        </p:attrNameLst>
                                      </p:cBhvr>
                                      <p:to>
                                        <p:strVal val="visible"/>
                                      </p:to>
                                    </p:set>
                                    <p:anim calcmode="lin" valueType="num">
                                      <p:cBhvr additive="base">
                                        <p:cTn id="37" dur="500" fill="hold"/>
                                        <p:tgtEl>
                                          <p:spTgt spid="1638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38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bldLvl="5"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Public Deposits</a:t>
            </a:r>
            <a:endParaRPr lang="en-US">
              <a:ea typeface="+mj-ea"/>
              <a:cs typeface="+mj-cs"/>
            </a:endParaRPr>
          </a:p>
        </p:txBody>
      </p:sp>
      <p:sp>
        <p:nvSpPr>
          <p:cNvPr id="1741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No Company to invite, accept or renew Public Deposit (Section 73)</a:t>
            </a:r>
            <a:endParaRPr lang="en-US" sz="2800" dirty="0">
              <a:solidFill>
                <a:srgbClr val="FFFFCC"/>
              </a:solidFill>
              <a:ea typeface="+mn-ea"/>
              <a:cs typeface="+mn-cs"/>
            </a:endParaRP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Public </a:t>
            </a:r>
            <a:r>
              <a:rPr lang="en-US" sz="2800" dirty="0">
                <a:solidFill>
                  <a:srgbClr val="FFFFCC"/>
                </a:solidFill>
                <a:ea typeface="+mn-ea"/>
                <a:cs typeface="+mn-cs"/>
              </a:rPr>
              <a:t>Company having threshold net worth or turnover may be allowed to accept </a:t>
            </a:r>
            <a:r>
              <a:rPr lang="en-US" sz="2800" dirty="0" smtClean="0">
                <a:solidFill>
                  <a:srgbClr val="FFFFCC"/>
                </a:solidFill>
                <a:ea typeface="+mn-ea"/>
                <a:cs typeface="+mn-cs"/>
              </a:rPr>
              <a:t>deposits subject to rules (Section 76)</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Existing deposits to be repaid within one year</a:t>
            </a:r>
            <a:endParaRPr lang="en-US" dirty="0">
              <a:ea typeface="+mn-ea"/>
              <a:cs typeface="+mn-cs"/>
            </a:endParaRPr>
          </a:p>
        </p:txBody>
      </p:sp>
      <p:sp>
        <p:nvSpPr>
          <p:cNvPr id="1741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40902CD-1CD7-4249-AFBB-AA7D73EAAC86}" type="slidenum">
              <a:rPr lang="en-US" sz="2400">
                <a:solidFill>
                  <a:srgbClr val="FFFFCC"/>
                </a:solidFill>
                <a:latin typeface="Times New Roman" pitchFamily="18" charset="0"/>
                <a:cs typeface="Times New Roman" pitchFamily="18" charset="0"/>
                <a:sym typeface="Times New Roman" pitchFamily="18" charset="0"/>
              </a:rPr>
              <a:pPr defTabSz="914400"/>
              <a:t>34</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0">
                                            <p:txEl>
                                              <p:pRg st="1" end="1"/>
                                            </p:txEl>
                                          </p:spTgt>
                                        </p:tgtEl>
                                        <p:attrNameLst>
                                          <p:attrName>style.visibility</p:attrName>
                                        </p:attrNameLst>
                                      </p:cBhvr>
                                      <p:to>
                                        <p:strVal val="visible"/>
                                      </p:to>
                                    </p:set>
                                    <p:anim calcmode="lin" valueType="num">
                                      <p:cBhvr additive="base">
                                        <p:cTn id="13" dur="500" fill="hold"/>
                                        <p:tgtEl>
                                          <p:spTgt spid="174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74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7410">
                                            <p:txEl>
                                              <p:pRg st="2" end="2"/>
                                            </p:txEl>
                                          </p:spTgt>
                                        </p:tgtEl>
                                        <p:attrNameLst>
                                          <p:attrName>style.visibility</p:attrName>
                                        </p:attrNameLst>
                                      </p:cBhvr>
                                      <p:to>
                                        <p:strVal val="visible"/>
                                      </p:to>
                                    </p:set>
                                    <p:anim calcmode="lin" valueType="num">
                                      <p:cBhvr additive="base">
                                        <p:cTn id="19" dur="500" fill="hold"/>
                                        <p:tgtEl>
                                          <p:spTgt spid="174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74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a:solidFill>
                  <a:srgbClr val="FFCC00"/>
                </a:solidFill>
                <a:latin typeface="Arial" charset="0"/>
                <a:ea typeface="+mj-ea"/>
                <a:cs typeface="Arial" charset="0"/>
                <a:sym typeface="Arial" charset="0"/>
              </a:rPr>
              <a:t>Annual </a:t>
            </a:r>
            <a:r>
              <a:rPr lang="en-US" sz="4400" dirty="0" smtClean="0">
                <a:solidFill>
                  <a:srgbClr val="FFCC00"/>
                </a:solidFill>
                <a:latin typeface="Arial" charset="0"/>
                <a:ea typeface="+mj-ea"/>
                <a:cs typeface="Arial" charset="0"/>
                <a:sym typeface="Arial" charset="0"/>
              </a:rPr>
              <a:t>Return (Section 92)</a:t>
            </a:r>
            <a:endParaRPr lang="en-US" dirty="0">
              <a:ea typeface="+mj-ea"/>
              <a:cs typeface="+mj-cs"/>
            </a:endParaRPr>
          </a:p>
        </p:txBody>
      </p:sp>
      <p:sp>
        <p:nvSpPr>
          <p:cNvPr id="1843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14325" indent="-314325" eaLnBrk="1" fontAlgn="auto" hangingPunct="1">
              <a:lnSpc>
                <a:spcPct val="90000"/>
              </a:lnSpc>
              <a:spcBef>
                <a:spcPts val="600"/>
              </a:spcBef>
              <a:spcAft>
                <a:spcPts val="0"/>
              </a:spcAft>
              <a:buClr>
                <a:srgbClr val="CCFF33"/>
              </a:buClr>
              <a:buSzPct val="70000"/>
              <a:buFont typeface="Wingdings" charset="0"/>
              <a:buChar char="•"/>
              <a:defRPr/>
            </a:pPr>
            <a:r>
              <a:rPr lang="en-US" dirty="0">
                <a:solidFill>
                  <a:srgbClr val="FFFFCC"/>
                </a:solidFill>
                <a:ea typeface="+mn-ea"/>
                <a:cs typeface="+mn-cs"/>
              </a:rPr>
              <a:t>Particulars as on date of close of financial year</a:t>
            </a:r>
          </a:p>
          <a:p>
            <a:pPr marL="314325" indent="-314325" eaLnBrk="1" fontAlgn="auto" hangingPunct="1">
              <a:lnSpc>
                <a:spcPct val="90000"/>
              </a:lnSpc>
              <a:spcBef>
                <a:spcPts val="600"/>
              </a:spcBef>
              <a:spcAft>
                <a:spcPts val="0"/>
              </a:spcAft>
              <a:buClr>
                <a:srgbClr val="CCFF33"/>
              </a:buClr>
              <a:buSzPct val="70000"/>
              <a:buFont typeface="Wingdings" charset="0"/>
              <a:buChar char="•"/>
              <a:defRPr/>
            </a:pPr>
            <a:r>
              <a:rPr lang="en-US" dirty="0">
                <a:solidFill>
                  <a:srgbClr val="FFFFCC"/>
                </a:solidFill>
                <a:ea typeface="+mn-ea"/>
                <a:cs typeface="+mn-cs"/>
              </a:rPr>
              <a:t>New Particulars</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2400" dirty="0">
                <a:solidFill>
                  <a:srgbClr val="FFFFCC"/>
                </a:solidFill>
                <a:ea typeface="+mn-ea"/>
              </a:rPr>
              <a:t>Details of meetings of Board, Committees</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2400" dirty="0">
                <a:solidFill>
                  <a:srgbClr val="FFFFCC"/>
                </a:solidFill>
                <a:ea typeface="+mn-ea"/>
              </a:rPr>
              <a:t>Remuneration to Directors and key managerial personnel</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2400" dirty="0" smtClean="0">
                <a:solidFill>
                  <a:srgbClr val="FFFFCC"/>
                </a:solidFill>
                <a:ea typeface="+mn-ea"/>
              </a:rPr>
              <a:t>Penalties </a:t>
            </a:r>
            <a:r>
              <a:rPr lang="en-US" sz="2400" dirty="0">
                <a:solidFill>
                  <a:srgbClr val="FFFFCC"/>
                </a:solidFill>
                <a:ea typeface="+mn-ea"/>
              </a:rPr>
              <a:t>imposed/compounding </a:t>
            </a:r>
            <a:r>
              <a:rPr lang="en-US" sz="2400" dirty="0" smtClean="0">
                <a:solidFill>
                  <a:srgbClr val="FFFFCC"/>
                </a:solidFill>
                <a:ea typeface="+mn-ea"/>
              </a:rPr>
              <a:t>done</a:t>
            </a:r>
          </a:p>
          <a:p>
            <a:pPr marL="701675" lvl="1" indent="-244475" eaLnBrk="1" fontAlgn="auto" hangingPunct="1">
              <a:lnSpc>
                <a:spcPct val="90000"/>
              </a:lnSpc>
              <a:spcBef>
                <a:spcPts val="500"/>
              </a:spcBef>
              <a:spcAft>
                <a:spcPts val="0"/>
              </a:spcAft>
              <a:buClr>
                <a:srgbClr val="CC9900"/>
              </a:buClr>
              <a:buSzPct val="65000"/>
              <a:buFont typeface="Wingdings" charset="0"/>
              <a:buChar char="•"/>
              <a:defRPr/>
            </a:pPr>
            <a:r>
              <a:rPr lang="en-US" sz="2400" dirty="0" smtClean="0">
                <a:solidFill>
                  <a:srgbClr val="FFFFCC"/>
                </a:solidFill>
                <a:ea typeface="+mn-ea"/>
              </a:rPr>
              <a:t>Matters as may be prescribed</a:t>
            </a:r>
            <a:endParaRPr lang="en-US" sz="2400" dirty="0">
              <a:solidFill>
                <a:srgbClr val="FFFFCC"/>
              </a:solidFill>
              <a:ea typeface="+mn-ea"/>
            </a:endParaRPr>
          </a:p>
          <a:p>
            <a:pPr marL="314325" indent="-314325" eaLnBrk="1" fontAlgn="auto" hangingPunct="1">
              <a:lnSpc>
                <a:spcPct val="90000"/>
              </a:lnSpc>
              <a:spcBef>
                <a:spcPts val="700"/>
              </a:spcBef>
              <a:spcAft>
                <a:spcPts val="0"/>
              </a:spcAft>
              <a:buClr>
                <a:srgbClr val="CCFF33"/>
              </a:buClr>
              <a:buSzPct val="70000"/>
              <a:buFont typeface="Wingdings" charset="0"/>
              <a:buChar char="•"/>
              <a:defRPr/>
            </a:pPr>
            <a:r>
              <a:rPr lang="en-US" dirty="0">
                <a:solidFill>
                  <a:srgbClr val="FFFFCC"/>
                </a:solidFill>
                <a:ea typeface="+mn-ea"/>
                <a:cs typeface="+mn-cs"/>
              </a:rPr>
              <a:t>To be signed by 1 director and company </a:t>
            </a:r>
            <a:r>
              <a:rPr lang="en-US" dirty="0" smtClean="0">
                <a:solidFill>
                  <a:srgbClr val="FFFFCC"/>
                </a:solidFill>
                <a:ea typeface="+mn-ea"/>
                <a:cs typeface="+mn-cs"/>
              </a:rPr>
              <a:t>secretary or CS in practice</a:t>
            </a:r>
          </a:p>
          <a:p>
            <a:pPr marL="314325" indent="-314325" eaLnBrk="1" fontAlgn="auto" hangingPunct="1">
              <a:lnSpc>
                <a:spcPct val="90000"/>
              </a:lnSpc>
              <a:spcBef>
                <a:spcPts val="700"/>
              </a:spcBef>
              <a:spcAft>
                <a:spcPts val="0"/>
              </a:spcAft>
              <a:buClr>
                <a:srgbClr val="CCFF33"/>
              </a:buClr>
              <a:buSzPct val="70000"/>
              <a:buFont typeface="Wingdings" charset="0"/>
              <a:buChar char="•"/>
              <a:defRPr/>
            </a:pPr>
            <a:r>
              <a:rPr lang="en-US" dirty="0" smtClean="0">
                <a:solidFill>
                  <a:srgbClr val="FFFFCC"/>
                </a:solidFill>
                <a:ea typeface="+mn-ea"/>
                <a:cs typeface="+mn-cs"/>
              </a:rPr>
              <a:t>OPC and Small Company – Signed by CS. If no CS, then director</a:t>
            </a:r>
            <a:endParaRPr lang="en-US" dirty="0">
              <a:ea typeface="+mn-ea"/>
              <a:cs typeface="+mn-cs"/>
            </a:endParaRPr>
          </a:p>
        </p:txBody>
      </p:sp>
      <p:sp>
        <p:nvSpPr>
          <p:cNvPr id="1843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4671802B-86C9-4321-A27F-9B506B5D0781}" type="slidenum">
              <a:rPr lang="en-US" sz="2400">
                <a:solidFill>
                  <a:srgbClr val="FFFFCC"/>
                </a:solidFill>
                <a:latin typeface="Times New Roman" pitchFamily="18" charset="0"/>
                <a:cs typeface="Times New Roman" pitchFamily="18" charset="0"/>
                <a:sym typeface="Times New Roman" pitchFamily="18" charset="0"/>
              </a:rPr>
              <a:pPr defTabSz="914400"/>
              <a:t>35</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additive="base">
                                        <p:cTn id="7" dur="500" fill="hold"/>
                                        <p:tgtEl>
                                          <p:spTgt spid="1843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4">
                                            <p:txEl>
                                              <p:pRg st="1" end="1"/>
                                            </p:txEl>
                                          </p:spTgt>
                                        </p:tgtEl>
                                        <p:attrNameLst>
                                          <p:attrName>style.visibility</p:attrName>
                                        </p:attrNameLst>
                                      </p:cBhvr>
                                      <p:to>
                                        <p:strVal val="visible"/>
                                      </p:to>
                                    </p:set>
                                    <p:anim calcmode="lin" valueType="num">
                                      <p:cBhvr additive="base">
                                        <p:cTn id="13" dur="500" fill="hold"/>
                                        <p:tgtEl>
                                          <p:spTgt spid="1843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43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434">
                                            <p:txEl>
                                              <p:pRg st="2" end="2"/>
                                            </p:txEl>
                                          </p:spTgt>
                                        </p:tgtEl>
                                        <p:attrNameLst>
                                          <p:attrName>style.visibility</p:attrName>
                                        </p:attrNameLst>
                                      </p:cBhvr>
                                      <p:to>
                                        <p:strVal val="visible"/>
                                      </p:to>
                                    </p:set>
                                    <p:anim calcmode="lin" valueType="num">
                                      <p:cBhvr additive="base">
                                        <p:cTn id="19" dur="500" fill="hold"/>
                                        <p:tgtEl>
                                          <p:spTgt spid="1843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43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434">
                                            <p:txEl>
                                              <p:pRg st="3" end="3"/>
                                            </p:txEl>
                                          </p:spTgt>
                                        </p:tgtEl>
                                        <p:attrNameLst>
                                          <p:attrName>style.visibility</p:attrName>
                                        </p:attrNameLst>
                                      </p:cBhvr>
                                      <p:to>
                                        <p:strVal val="visible"/>
                                      </p:to>
                                    </p:set>
                                    <p:anim calcmode="lin" valueType="num">
                                      <p:cBhvr additive="base">
                                        <p:cTn id="25" dur="500" fill="hold"/>
                                        <p:tgtEl>
                                          <p:spTgt spid="1843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843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8434">
                                            <p:txEl>
                                              <p:pRg st="4" end="4"/>
                                            </p:txEl>
                                          </p:spTgt>
                                        </p:tgtEl>
                                        <p:attrNameLst>
                                          <p:attrName>style.visibility</p:attrName>
                                        </p:attrNameLst>
                                      </p:cBhvr>
                                      <p:to>
                                        <p:strVal val="visible"/>
                                      </p:to>
                                    </p:set>
                                    <p:anim calcmode="lin" valueType="num">
                                      <p:cBhvr additive="base">
                                        <p:cTn id="31" dur="500" fill="hold"/>
                                        <p:tgtEl>
                                          <p:spTgt spid="1843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843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8434">
                                            <p:txEl>
                                              <p:pRg st="5" end="5"/>
                                            </p:txEl>
                                          </p:spTgt>
                                        </p:tgtEl>
                                        <p:attrNameLst>
                                          <p:attrName>style.visibility</p:attrName>
                                        </p:attrNameLst>
                                      </p:cBhvr>
                                      <p:to>
                                        <p:strVal val="visible"/>
                                      </p:to>
                                    </p:set>
                                    <p:anim calcmode="lin" valueType="num">
                                      <p:cBhvr additive="base">
                                        <p:cTn id="37" dur="500" fill="hold"/>
                                        <p:tgtEl>
                                          <p:spTgt spid="1843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843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434">
                                            <p:txEl>
                                              <p:pRg st="6" end="6"/>
                                            </p:txEl>
                                          </p:spTgt>
                                        </p:tgtEl>
                                        <p:attrNameLst>
                                          <p:attrName>style.visibility</p:attrName>
                                        </p:attrNameLst>
                                      </p:cBhvr>
                                      <p:to>
                                        <p:strVal val="visible"/>
                                      </p:to>
                                    </p:set>
                                    <p:anim calcmode="lin" valueType="num">
                                      <p:cBhvr additive="base">
                                        <p:cTn id="43" dur="500" fill="hold"/>
                                        <p:tgtEl>
                                          <p:spTgt spid="1843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843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434">
                                            <p:txEl>
                                              <p:pRg st="7" end="7"/>
                                            </p:txEl>
                                          </p:spTgt>
                                        </p:tgtEl>
                                        <p:attrNameLst>
                                          <p:attrName>style.visibility</p:attrName>
                                        </p:attrNameLst>
                                      </p:cBhvr>
                                      <p:to>
                                        <p:strVal val="visible"/>
                                      </p:to>
                                    </p:set>
                                    <p:anim calcmode="lin" valueType="num">
                                      <p:cBhvr additive="base">
                                        <p:cTn id="49" dur="500" fill="hold"/>
                                        <p:tgtEl>
                                          <p:spTgt spid="1843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843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bldLvl="5"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Annual Return</a:t>
            </a:r>
            <a:endParaRPr lang="en-US">
              <a:ea typeface="+mj-ea"/>
              <a:cs typeface="+mj-cs"/>
            </a:endParaRPr>
          </a:p>
        </p:txBody>
      </p:sp>
      <p:sp>
        <p:nvSpPr>
          <p:cNvPr id="19458"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Extract of Annual Return to form part of Board’s Report</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To </a:t>
            </a:r>
            <a:r>
              <a:rPr lang="en-US" sz="2800" b="0" dirty="0" smtClean="0">
                <a:solidFill>
                  <a:srgbClr val="FFFFCC"/>
                </a:solidFill>
                <a:effectLst>
                  <a:outerShdw blurRad="38100" dist="38100" dir="2700000" algn="tl">
                    <a:srgbClr val="FFFFFF"/>
                  </a:outerShdw>
                </a:effectLst>
                <a:ea typeface="ＭＳ Ｐゴシック" charset="-128"/>
              </a:rPr>
              <a:t>be filed within </a:t>
            </a:r>
            <a:r>
              <a:rPr lang="en-US" sz="2800" b="0" dirty="0" smtClean="0">
                <a:solidFill>
                  <a:srgbClr val="FFFFCC"/>
                </a:solidFill>
                <a:effectLst>
                  <a:outerShdw blurRad="38100" dist="38100" dir="2700000" algn="tl">
                    <a:srgbClr val="FFFFFF"/>
                  </a:outerShdw>
                </a:effectLst>
                <a:ea typeface="ＭＳ Ｐゴシック" charset="-128"/>
              </a:rPr>
              <a:t>60 </a:t>
            </a:r>
            <a:r>
              <a:rPr lang="en-US" sz="2800" b="0" dirty="0" smtClean="0">
                <a:solidFill>
                  <a:srgbClr val="FFFFCC"/>
                </a:solidFill>
                <a:effectLst>
                  <a:outerShdw blurRad="38100" dist="38100" dir="2700000" algn="tl">
                    <a:srgbClr val="FFFFFF"/>
                  </a:outerShdw>
                </a:effectLst>
                <a:ea typeface="ＭＳ Ｐゴシック" charset="-128"/>
              </a:rPr>
              <a:t>days of AGM</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Failure to file – Fine of Rs. 50,000/- Min, Rs 5 </a:t>
            </a:r>
            <a:r>
              <a:rPr lang="en-US" sz="2800" b="0" dirty="0" err="1" smtClean="0">
                <a:solidFill>
                  <a:srgbClr val="FFFFCC"/>
                </a:solidFill>
                <a:effectLst>
                  <a:outerShdw blurRad="38100" dist="38100" dir="2700000" algn="tl">
                    <a:srgbClr val="FFFFFF"/>
                  </a:outerShdw>
                </a:effectLst>
                <a:ea typeface="ＭＳ Ｐゴシック" charset="-128"/>
              </a:rPr>
              <a:t>lakhs</a:t>
            </a:r>
            <a:r>
              <a:rPr lang="en-US" sz="2800" b="0" dirty="0" smtClean="0">
                <a:solidFill>
                  <a:srgbClr val="FFFFCC"/>
                </a:solidFill>
                <a:effectLst>
                  <a:outerShdw blurRad="38100" dist="38100" dir="2700000" algn="tl">
                    <a:srgbClr val="FFFFFF"/>
                  </a:outerShdw>
                </a:effectLst>
                <a:ea typeface="ＭＳ Ｐゴシック" charset="-128"/>
              </a:rPr>
              <a:t> Max., imprisonment for 6 months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To be certified by CS in </a:t>
            </a:r>
            <a:r>
              <a:rPr lang="en-US" sz="2800" b="0" dirty="0" smtClean="0">
                <a:solidFill>
                  <a:srgbClr val="FFFFCC"/>
                </a:solidFill>
                <a:effectLst>
                  <a:outerShdw blurRad="38100" dist="38100" dir="2700000" algn="tl">
                    <a:srgbClr val="FFFFFF"/>
                  </a:outerShdw>
                </a:effectLst>
                <a:ea typeface="ＭＳ Ｐゴシック" charset="-128"/>
              </a:rPr>
              <a:t>practice – Listed Companies or Companies having prescribed paid-up capital and turnover</a:t>
            </a:r>
            <a:endParaRPr lang="en-US" sz="2800" b="0" dirty="0" smtClean="0">
              <a:solidFill>
                <a:srgbClr val="FFFFCC"/>
              </a:solidFill>
              <a:effectLst>
                <a:outerShdw blurRad="38100" dist="38100" dir="2700000" algn="tl">
                  <a:srgbClr val="FFFFFF"/>
                </a:outerShdw>
              </a:effectLst>
              <a:ea typeface="ＭＳ Ｐゴシック" charset="-128"/>
            </a:endParaRPr>
          </a:p>
          <a:p>
            <a:pPr marL="701675" lvl="1" indent="-244475" eaLnBrk="1" hangingPunct="1">
              <a:lnSpc>
                <a:spcPct val="90000"/>
              </a:lnSpc>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If CS certified wrongly – Fine – Min. 50,000/-, Max. Rs. 5 </a:t>
            </a:r>
            <a:r>
              <a:rPr lang="en-US" sz="2400" b="0" dirty="0" err="1" smtClean="0">
                <a:solidFill>
                  <a:srgbClr val="FFFFCC"/>
                </a:solidFill>
                <a:effectLst>
                  <a:outerShdw blurRad="38100" dist="38100" dir="2700000" algn="tl">
                    <a:srgbClr val="FFFFFF"/>
                  </a:outerShdw>
                </a:effectLst>
                <a:ea typeface="ＭＳ Ｐゴシック" charset="-128"/>
              </a:rPr>
              <a:t>lacs</a:t>
            </a:r>
            <a:endParaRPr lang="en-US" sz="2400" b="0" dirty="0" smtClean="0">
              <a:effectLst>
                <a:outerShdw blurRad="38100" dist="38100" dir="2700000" algn="tl">
                  <a:srgbClr val="7C9BA5"/>
                </a:outerShdw>
              </a:effectLst>
              <a:ea typeface="ＭＳ Ｐゴシック" charset="-128"/>
            </a:endParaRPr>
          </a:p>
        </p:txBody>
      </p:sp>
      <p:sp>
        <p:nvSpPr>
          <p:cNvPr id="1945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D54C8844-A602-4F33-9D02-EF159D0F54CF}" type="slidenum">
              <a:rPr lang="en-US" sz="2400">
                <a:solidFill>
                  <a:srgbClr val="FFFFCC"/>
                </a:solidFill>
                <a:latin typeface="Times New Roman" pitchFamily="18" charset="0"/>
                <a:cs typeface="Times New Roman" pitchFamily="18" charset="0"/>
                <a:sym typeface="Times New Roman" pitchFamily="18" charset="0"/>
              </a:rPr>
              <a:pPr defTabSz="914400"/>
              <a:t>36</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 calcmode="lin" valueType="num">
                                      <p:cBhvr additive="base">
                                        <p:cTn id="7" dur="500" fill="hold"/>
                                        <p:tgtEl>
                                          <p:spTgt spid="1945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9458">
                                            <p:txEl>
                                              <p:pRg st="1" end="1"/>
                                            </p:txEl>
                                          </p:spTgt>
                                        </p:tgtEl>
                                        <p:attrNameLst>
                                          <p:attrName>style.visibility</p:attrName>
                                        </p:attrNameLst>
                                      </p:cBhvr>
                                      <p:to>
                                        <p:strVal val="visible"/>
                                      </p:to>
                                    </p:set>
                                    <p:anim calcmode="lin" valueType="num">
                                      <p:cBhvr additive="base">
                                        <p:cTn id="13" dur="500" fill="hold"/>
                                        <p:tgtEl>
                                          <p:spTgt spid="1945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458">
                                            <p:txEl>
                                              <p:pRg st="2" end="2"/>
                                            </p:txEl>
                                          </p:spTgt>
                                        </p:tgtEl>
                                        <p:attrNameLst>
                                          <p:attrName>style.visibility</p:attrName>
                                        </p:attrNameLst>
                                      </p:cBhvr>
                                      <p:to>
                                        <p:strVal val="visible"/>
                                      </p:to>
                                    </p:set>
                                    <p:anim calcmode="lin" valueType="num">
                                      <p:cBhvr additive="base">
                                        <p:cTn id="19" dur="500" fill="hold"/>
                                        <p:tgtEl>
                                          <p:spTgt spid="1945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5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458">
                                            <p:txEl>
                                              <p:pRg st="3" end="3"/>
                                            </p:txEl>
                                          </p:spTgt>
                                        </p:tgtEl>
                                        <p:attrNameLst>
                                          <p:attrName>style.visibility</p:attrName>
                                        </p:attrNameLst>
                                      </p:cBhvr>
                                      <p:to>
                                        <p:strVal val="visible"/>
                                      </p:to>
                                    </p:set>
                                    <p:anim calcmode="lin" valueType="num">
                                      <p:cBhvr additive="base">
                                        <p:cTn id="25" dur="500" fill="hold"/>
                                        <p:tgtEl>
                                          <p:spTgt spid="1945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45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458">
                                            <p:txEl>
                                              <p:pRg st="4" end="4"/>
                                            </p:txEl>
                                          </p:spTgt>
                                        </p:tgtEl>
                                        <p:attrNameLst>
                                          <p:attrName>style.visibility</p:attrName>
                                        </p:attrNameLst>
                                      </p:cBhvr>
                                      <p:to>
                                        <p:strVal val="visible"/>
                                      </p:to>
                                    </p:set>
                                    <p:anim calcmode="lin" valueType="num">
                                      <p:cBhvr additive="base">
                                        <p:cTn id="31" dur="500" fill="hold"/>
                                        <p:tgtEl>
                                          <p:spTgt spid="1945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45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bldLvl="5"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AGM (Section 96)</a:t>
            </a:r>
            <a:endParaRPr lang="en-US" dirty="0">
              <a:ea typeface="+mj-ea"/>
              <a:cs typeface="+mj-cs"/>
            </a:endParaRPr>
          </a:p>
        </p:txBody>
      </p:sp>
      <p:sp>
        <p:nvSpPr>
          <p:cNvPr id="20482"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85000" lnSpcReduction="10000"/>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Every Year AGM to be held</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Gap not to exceed 15 months between 2 AGM’s</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First AGM – 9 months from the close of FY, else 6 months</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OPC </a:t>
            </a:r>
            <a:r>
              <a:rPr lang="en-US" sz="3200" b="0" dirty="0" smtClean="0">
                <a:solidFill>
                  <a:srgbClr val="FFFFCC"/>
                </a:solidFill>
                <a:effectLst>
                  <a:outerShdw blurRad="38100" dist="38100" dir="2700000" algn="tl">
                    <a:srgbClr val="FFFFFF"/>
                  </a:outerShdw>
                </a:effectLst>
                <a:ea typeface="ＭＳ Ｐゴシック" charset="-128"/>
              </a:rPr>
              <a:t>not to hold AGM </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What is the time schedule for OPC to file Annual Return?</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Time fixed – 9.00 AM to 6 PM</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Can be held on Sundays and Public Holidays also</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Cannot be held on National Holidays</a:t>
            </a:r>
            <a:endParaRPr lang="en-US" b="0" dirty="0" smtClean="0">
              <a:effectLst>
                <a:outerShdw blurRad="38100" dist="38100" dir="2700000" algn="tl">
                  <a:srgbClr val="7C9BA5"/>
                </a:outerShdw>
              </a:effectLst>
              <a:ea typeface="ＭＳ Ｐゴシック" charset="-128"/>
            </a:endParaRPr>
          </a:p>
        </p:txBody>
      </p:sp>
      <p:sp>
        <p:nvSpPr>
          <p:cNvPr id="2048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49BE1464-D97B-4A4F-8D66-41995C896316}" type="slidenum">
              <a:rPr lang="en-US" sz="2400">
                <a:solidFill>
                  <a:srgbClr val="FFFFCC"/>
                </a:solidFill>
                <a:latin typeface="Times New Roman" pitchFamily="18" charset="0"/>
                <a:cs typeface="Times New Roman" pitchFamily="18" charset="0"/>
                <a:sym typeface="Times New Roman" pitchFamily="18" charset="0"/>
              </a:rPr>
              <a:pPr defTabSz="914400"/>
              <a:t>37</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2">
                                            <p:txEl>
                                              <p:pRg st="1" end="1"/>
                                            </p:txEl>
                                          </p:spTgt>
                                        </p:tgtEl>
                                        <p:attrNameLst>
                                          <p:attrName>style.visibility</p:attrName>
                                        </p:attrNameLst>
                                      </p:cBhvr>
                                      <p:to>
                                        <p:strVal val="visible"/>
                                      </p:to>
                                    </p:set>
                                    <p:anim calcmode="lin" valueType="num">
                                      <p:cBhvr additive="base">
                                        <p:cTn id="13" dur="500" fill="hold"/>
                                        <p:tgtEl>
                                          <p:spTgt spid="2048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48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2">
                                            <p:txEl>
                                              <p:pRg st="2" end="2"/>
                                            </p:txEl>
                                          </p:spTgt>
                                        </p:tgtEl>
                                        <p:attrNameLst>
                                          <p:attrName>style.visibility</p:attrName>
                                        </p:attrNameLst>
                                      </p:cBhvr>
                                      <p:to>
                                        <p:strVal val="visible"/>
                                      </p:to>
                                    </p:set>
                                    <p:anim calcmode="lin" valueType="num">
                                      <p:cBhvr additive="base">
                                        <p:cTn id="19" dur="500" fill="hold"/>
                                        <p:tgtEl>
                                          <p:spTgt spid="2048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48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482">
                                            <p:txEl>
                                              <p:pRg st="3" end="3"/>
                                            </p:txEl>
                                          </p:spTgt>
                                        </p:tgtEl>
                                        <p:attrNameLst>
                                          <p:attrName>style.visibility</p:attrName>
                                        </p:attrNameLst>
                                      </p:cBhvr>
                                      <p:to>
                                        <p:strVal val="visible"/>
                                      </p:to>
                                    </p:set>
                                    <p:anim calcmode="lin" valueType="num">
                                      <p:cBhvr additive="base">
                                        <p:cTn id="25" dur="500" fill="hold"/>
                                        <p:tgtEl>
                                          <p:spTgt spid="2048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48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482">
                                            <p:txEl>
                                              <p:pRg st="4" end="4"/>
                                            </p:txEl>
                                          </p:spTgt>
                                        </p:tgtEl>
                                        <p:attrNameLst>
                                          <p:attrName>style.visibility</p:attrName>
                                        </p:attrNameLst>
                                      </p:cBhvr>
                                      <p:to>
                                        <p:strVal val="visible"/>
                                      </p:to>
                                    </p:set>
                                    <p:anim calcmode="lin" valueType="num">
                                      <p:cBhvr additive="base">
                                        <p:cTn id="31" dur="500" fill="hold"/>
                                        <p:tgtEl>
                                          <p:spTgt spid="2048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48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482">
                                            <p:txEl>
                                              <p:pRg st="5" end="5"/>
                                            </p:txEl>
                                          </p:spTgt>
                                        </p:tgtEl>
                                        <p:attrNameLst>
                                          <p:attrName>style.visibility</p:attrName>
                                        </p:attrNameLst>
                                      </p:cBhvr>
                                      <p:to>
                                        <p:strVal val="visible"/>
                                      </p:to>
                                    </p:set>
                                    <p:anim calcmode="lin" valueType="num">
                                      <p:cBhvr additive="base">
                                        <p:cTn id="37" dur="500" fill="hold"/>
                                        <p:tgtEl>
                                          <p:spTgt spid="2048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48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0482">
                                            <p:txEl>
                                              <p:pRg st="6" end="6"/>
                                            </p:txEl>
                                          </p:spTgt>
                                        </p:tgtEl>
                                        <p:attrNameLst>
                                          <p:attrName>style.visibility</p:attrName>
                                        </p:attrNameLst>
                                      </p:cBhvr>
                                      <p:to>
                                        <p:strVal val="visible"/>
                                      </p:to>
                                    </p:set>
                                    <p:anim calcmode="lin" valueType="num">
                                      <p:cBhvr additive="base">
                                        <p:cTn id="43" dur="500" fill="hold"/>
                                        <p:tgtEl>
                                          <p:spTgt spid="2048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048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0482">
                                            <p:txEl>
                                              <p:pRg st="7" end="7"/>
                                            </p:txEl>
                                          </p:spTgt>
                                        </p:tgtEl>
                                        <p:attrNameLst>
                                          <p:attrName>style.visibility</p:attrName>
                                        </p:attrNameLst>
                                      </p:cBhvr>
                                      <p:to>
                                        <p:strVal val="visible"/>
                                      </p:to>
                                    </p:set>
                                    <p:anim calcmode="lin" valueType="num">
                                      <p:cBhvr additive="base">
                                        <p:cTn id="49" dur="500" fill="hold"/>
                                        <p:tgtEl>
                                          <p:spTgt spid="20482">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0482">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bldLvl="5"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AGM</a:t>
            </a:r>
            <a:endParaRPr lang="en-US">
              <a:ea typeface="+mj-ea"/>
              <a:cs typeface="+mj-cs"/>
            </a:endParaRPr>
          </a:p>
        </p:txBody>
      </p:sp>
      <p:sp>
        <p:nvSpPr>
          <p:cNvPr id="2150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266700" indent="-266700" eaLnBrk="1" hangingPunct="1">
              <a:spcBef>
                <a:spcPts val="7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Quorum for General Meetings</a:t>
            </a:r>
          </a:p>
          <a:p>
            <a:pPr marL="688975" lvl="1" indent="-231775" eaLnBrk="1" hangingPunct="1">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Public Companies</a:t>
            </a:r>
          </a:p>
          <a:p>
            <a:pPr marL="1117600" lvl="2" indent="-203200" eaLnBrk="1" hangingPunct="1">
              <a:spcBef>
                <a:spcPts val="500"/>
              </a:spcBef>
              <a:buClr>
                <a:srgbClr val="0099CC"/>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5 in case of 1000 members</a:t>
            </a:r>
          </a:p>
          <a:p>
            <a:pPr marL="1117600" lvl="2" indent="-203200" eaLnBrk="1" hangingPunct="1">
              <a:spcBef>
                <a:spcPts val="500"/>
              </a:spcBef>
              <a:buClr>
                <a:srgbClr val="0099CC"/>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15 in case of 1001-5000 members</a:t>
            </a:r>
          </a:p>
          <a:p>
            <a:pPr marL="1117600" lvl="2" indent="-203200" eaLnBrk="1" hangingPunct="1">
              <a:spcBef>
                <a:spcPts val="500"/>
              </a:spcBef>
              <a:buClr>
                <a:srgbClr val="0099CC"/>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30 in case of more than 5000 members</a:t>
            </a:r>
          </a:p>
          <a:p>
            <a:pPr marL="688975" lvl="1" indent="-231775" eaLnBrk="1" hangingPunct="1">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Private Companies – 2</a:t>
            </a:r>
          </a:p>
          <a:p>
            <a:pPr marL="266700" indent="-266700" eaLnBrk="1" hangingPunct="1">
              <a:spcBef>
                <a:spcPts val="500"/>
              </a:spcBef>
              <a:buClr>
                <a:srgbClr val="CCFF33"/>
              </a:buClr>
              <a:buSzPct val="70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Report on General Meeting</a:t>
            </a:r>
          </a:p>
          <a:p>
            <a:pPr marL="688975" lvl="1" indent="-231775" eaLnBrk="1" hangingPunct="1">
              <a:spcBef>
                <a:spcPts val="500"/>
              </a:spcBef>
              <a:buClr>
                <a:srgbClr val="CC9900"/>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By Listed Public Companies</a:t>
            </a:r>
          </a:p>
          <a:p>
            <a:pPr marL="688975" lvl="1" indent="-231775" eaLnBrk="1" hangingPunct="1">
              <a:spcBef>
                <a:spcPts val="500"/>
              </a:spcBef>
              <a:buClr>
                <a:srgbClr val="CC9900"/>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To be filed with ROC within 30 days</a:t>
            </a:r>
          </a:p>
          <a:p>
            <a:pPr marL="688975" lvl="1" indent="-231775" eaLnBrk="1" hangingPunct="1">
              <a:spcBef>
                <a:spcPts val="500"/>
              </a:spcBef>
              <a:buClr>
                <a:srgbClr val="CC9900"/>
              </a:buClr>
              <a:buSzPct val="65000"/>
              <a:buFont typeface="Wingdings" pitchFamily="2" charset="2"/>
              <a:buChar char="•"/>
            </a:pPr>
            <a:r>
              <a:rPr lang="en-US" sz="2100" b="0" dirty="0" smtClean="0">
                <a:solidFill>
                  <a:srgbClr val="FFFFCC"/>
                </a:solidFill>
                <a:effectLst>
                  <a:outerShdw blurRad="38100" dist="38100" dir="2700000" algn="tl">
                    <a:srgbClr val="FFFFFF"/>
                  </a:outerShdw>
                </a:effectLst>
                <a:ea typeface="ＭＳ Ｐゴシック" charset="-128"/>
              </a:rPr>
              <a:t>Fine – Min 1 </a:t>
            </a:r>
            <a:r>
              <a:rPr lang="en-US" sz="2100" b="0" dirty="0" err="1" smtClean="0">
                <a:solidFill>
                  <a:srgbClr val="FFFFCC"/>
                </a:solidFill>
                <a:effectLst>
                  <a:outerShdw blurRad="38100" dist="38100" dir="2700000" algn="tl">
                    <a:srgbClr val="FFFFFF"/>
                  </a:outerShdw>
                </a:effectLst>
                <a:ea typeface="ＭＳ Ｐゴシック" charset="-128"/>
              </a:rPr>
              <a:t>Lakh</a:t>
            </a:r>
            <a:r>
              <a:rPr lang="en-US" sz="2100" b="0" dirty="0" smtClean="0">
                <a:solidFill>
                  <a:srgbClr val="FFFFCC"/>
                </a:solidFill>
                <a:effectLst>
                  <a:outerShdw blurRad="38100" dist="38100" dir="2700000" algn="tl">
                    <a:srgbClr val="FFFFFF"/>
                  </a:outerShdw>
                </a:effectLst>
                <a:ea typeface="ＭＳ Ｐゴシック" charset="-128"/>
              </a:rPr>
              <a:t>  Max. 5 </a:t>
            </a:r>
            <a:r>
              <a:rPr lang="en-US" sz="2100" b="0" dirty="0" err="1" smtClean="0">
                <a:solidFill>
                  <a:srgbClr val="FFFFCC"/>
                </a:solidFill>
                <a:effectLst>
                  <a:outerShdw blurRad="38100" dist="38100" dir="2700000" algn="tl">
                    <a:srgbClr val="FFFFFF"/>
                  </a:outerShdw>
                </a:effectLst>
                <a:ea typeface="ＭＳ Ｐゴシック" charset="-128"/>
              </a:rPr>
              <a:t>Lakhs</a:t>
            </a:r>
            <a:endParaRPr lang="en-US" b="0" dirty="0" smtClean="0">
              <a:effectLst>
                <a:outerShdw blurRad="38100" dist="38100" dir="2700000" algn="tl">
                  <a:srgbClr val="7C9BA5"/>
                </a:outerShdw>
              </a:effectLst>
              <a:ea typeface="ＭＳ Ｐゴシック" charset="-128"/>
            </a:endParaRPr>
          </a:p>
        </p:txBody>
      </p:sp>
      <p:sp>
        <p:nvSpPr>
          <p:cNvPr id="2150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8B32C8BE-BEE5-4464-B28C-A6E0F900C832}" type="slidenum">
              <a:rPr lang="en-US" sz="2400">
                <a:solidFill>
                  <a:srgbClr val="FFFFCC"/>
                </a:solidFill>
                <a:latin typeface="Times New Roman" pitchFamily="18" charset="0"/>
                <a:cs typeface="Times New Roman" pitchFamily="18" charset="0"/>
                <a:sym typeface="Times New Roman" pitchFamily="18" charset="0"/>
              </a:rPr>
              <a:pPr defTabSz="914400"/>
              <a:t>38</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6">
                                            <p:txEl>
                                              <p:pRg st="1" end="1"/>
                                            </p:txEl>
                                          </p:spTgt>
                                        </p:tgtEl>
                                        <p:attrNameLst>
                                          <p:attrName>style.visibility</p:attrName>
                                        </p:attrNameLst>
                                      </p:cBhvr>
                                      <p:to>
                                        <p:strVal val="visible"/>
                                      </p:to>
                                    </p:set>
                                    <p:anim calcmode="lin" valueType="num">
                                      <p:cBhvr additive="base">
                                        <p:cTn id="13" dur="500" fill="hold"/>
                                        <p:tgtEl>
                                          <p:spTgt spid="2150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6">
                                            <p:txEl>
                                              <p:pRg st="2" end="2"/>
                                            </p:txEl>
                                          </p:spTgt>
                                        </p:tgtEl>
                                        <p:attrNameLst>
                                          <p:attrName>style.visibility</p:attrName>
                                        </p:attrNameLst>
                                      </p:cBhvr>
                                      <p:to>
                                        <p:strVal val="visible"/>
                                      </p:to>
                                    </p:set>
                                    <p:anim calcmode="lin" valueType="num">
                                      <p:cBhvr additive="base">
                                        <p:cTn id="19" dur="500" fill="hold"/>
                                        <p:tgtEl>
                                          <p:spTgt spid="2150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6">
                                            <p:txEl>
                                              <p:pRg st="3" end="3"/>
                                            </p:txEl>
                                          </p:spTgt>
                                        </p:tgtEl>
                                        <p:attrNameLst>
                                          <p:attrName>style.visibility</p:attrName>
                                        </p:attrNameLst>
                                      </p:cBhvr>
                                      <p:to>
                                        <p:strVal val="visible"/>
                                      </p:to>
                                    </p:set>
                                    <p:anim calcmode="lin" valueType="num">
                                      <p:cBhvr additive="base">
                                        <p:cTn id="25" dur="500" fill="hold"/>
                                        <p:tgtEl>
                                          <p:spTgt spid="2150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6">
                                            <p:txEl>
                                              <p:pRg st="4" end="4"/>
                                            </p:txEl>
                                          </p:spTgt>
                                        </p:tgtEl>
                                        <p:attrNameLst>
                                          <p:attrName>style.visibility</p:attrName>
                                        </p:attrNameLst>
                                      </p:cBhvr>
                                      <p:to>
                                        <p:strVal val="visible"/>
                                      </p:to>
                                    </p:set>
                                    <p:anim calcmode="lin" valueType="num">
                                      <p:cBhvr additive="base">
                                        <p:cTn id="31" dur="500" fill="hold"/>
                                        <p:tgtEl>
                                          <p:spTgt spid="2150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06">
                                            <p:txEl>
                                              <p:pRg st="5" end="5"/>
                                            </p:txEl>
                                          </p:spTgt>
                                        </p:tgtEl>
                                        <p:attrNameLst>
                                          <p:attrName>style.visibility</p:attrName>
                                        </p:attrNameLst>
                                      </p:cBhvr>
                                      <p:to>
                                        <p:strVal val="visible"/>
                                      </p:to>
                                    </p:set>
                                    <p:anim calcmode="lin" valueType="num">
                                      <p:cBhvr additive="base">
                                        <p:cTn id="37" dur="500" fill="hold"/>
                                        <p:tgtEl>
                                          <p:spTgt spid="2150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150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506">
                                            <p:txEl>
                                              <p:pRg st="6" end="6"/>
                                            </p:txEl>
                                          </p:spTgt>
                                        </p:tgtEl>
                                        <p:attrNameLst>
                                          <p:attrName>style.visibility</p:attrName>
                                        </p:attrNameLst>
                                      </p:cBhvr>
                                      <p:to>
                                        <p:strVal val="visible"/>
                                      </p:to>
                                    </p:set>
                                    <p:anim calcmode="lin" valueType="num">
                                      <p:cBhvr additive="base">
                                        <p:cTn id="43" dur="500" fill="hold"/>
                                        <p:tgtEl>
                                          <p:spTgt spid="2150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150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1506">
                                            <p:txEl>
                                              <p:pRg st="7" end="7"/>
                                            </p:txEl>
                                          </p:spTgt>
                                        </p:tgtEl>
                                        <p:attrNameLst>
                                          <p:attrName>style.visibility</p:attrName>
                                        </p:attrNameLst>
                                      </p:cBhvr>
                                      <p:to>
                                        <p:strVal val="visible"/>
                                      </p:to>
                                    </p:set>
                                    <p:anim calcmode="lin" valueType="num">
                                      <p:cBhvr additive="base">
                                        <p:cTn id="49" dur="500" fill="hold"/>
                                        <p:tgtEl>
                                          <p:spTgt spid="21506">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1506">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506">
                                            <p:txEl>
                                              <p:pRg st="8" end="8"/>
                                            </p:txEl>
                                          </p:spTgt>
                                        </p:tgtEl>
                                        <p:attrNameLst>
                                          <p:attrName>style.visibility</p:attrName>
                                        </p:attrNameLst>
                                      </p:cBhvr>
                                      <p:to>
                                        <p:strVal val="visible"/>
                                      </p:to>
                                    </p:set>
                                    <p:anim calcmode="lin" valueType="num">
                                      <p:cBhvr additive="base">
                                        <p:cTn id="55" dur="500" fill="hold"/>
                                        <p:tgtEl>
                                          <p:spTgt spid="21506">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1506">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506">
                                            <p:txEl>
                                              <p:pRg st="9" end="9"/>
                                            </p:txEl>
                                          </p:spTgt>
                                        </p:tgtEl>
                                        <p:attrNameLst>
                                          <p:attrName>style.visibility</p:attrName>
                                        </p:attrNameLst>
                                      </p:cBhvr>
                                      <p:to>
                                        <p:strVal val="visible"/>
                                      </p:to>
                                    </p:set>
                                    <p:anim calcmode="lin" valueType="num">
                                      <p:cBhvr additive="base">
                                        <p:cTn id="61" dur="500" fill="hold"/>
                                        <p:tgtEl>
                                          <p:spTgt spid="21506">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1506">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bldLvl="5"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2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a:solidFill>
                  <a:srgbClr val="FFCC00"/>
                </a:solidFill>
                <a:latin typeface="Arial" charset="0"/>
                <a:ea typeface="+mj-ea"/>
                <a:cs typeface="Arial" charset="0"/>
                <a:sym typeface="Arial" charset="0"/>
              </a:rPr>
              <a:t>Meetings</a:t>
            </a:r>
            <a:endParaRPr lang="en-US" dirty="0">
              <a:ea typeface="+mj-ea"/>
              <a:cs typeface="+mj-cs"/>
            </a:endParaRPr>
          </a:p>
        </p:txBody>
      </p:sp>
      <p:sp>
        <p:nvSpPr>
          <p:cNvPr id="2253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Notice by Electronic Mode permitted</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Voting by Electronic Mode permitted</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Postal Ballot – All companies covered</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Minutes (Section 118)</a:t>
            </a:r>
          </a:p>
          <a:p>
            <a:pPr marL="746125" lvl="1" indent="-342900" eaLnBrk="1" hangingPunct="1">
              <a:spcBef>
                <a:spcPts val="7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General Meeting and Board meeting minutes to be signed within 30 days</a:t>
            </a:r>
          </a:p>
          <a:p>
            <a:pPr marL="746125" lvl="1" indent="-342900" eaLnBrk="1" hangingPunct="1">
              <a:spcBef>
                <a:spcPts val="7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ea typeface="ＭＳ Ｐゴシック" charset="-128"/>
              </a:rPr>
              <a:t>Shall be the evidence</a:t>
            </a:r>
          </a:p>
          <a:p>
            <a:pPr marL="403225" lvl="1" indent="0" eaLnBrk="1" hangingPunct="1">
              <a:spcBef>
                <a:spcPts val="700"/>
              </a:spcBef>
              <a:buClr>
                <a:srgbClr val="CCFF33"/>
              </a:buClr>
              <a:buSzPct val="70000"/>
              <a:buNone/>
            </a:pPr>
            <a:endParaRPr lang="en-US" b="0" dirty="0" smtClean="0">
              <a:effectLst>
                <a:outerShdw blurRad="38100" dist="38100" dir="2700000" algn="tl">
                  <a:srgbClr val="7C9BA5"/>
                </a:outerShdw>
              </a:effectLst>
              <a:ea typeface="ＭＳ Ｐゴシック" charset="-128"/>
            </a:endParaRPr>
          </a:p>
        </p:txBody>
      </p:sp>
      <p:sp>
        <p:nvSpPr>
          <p:cNvPr id="2253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36381602-3AD0-4BB1-BC96-788E8E1E8F07}" type="slidenum">
              <a:rPr lang="en-US" sz="2400">
                <a:solidFill>
                  <a:srgbClr val="FFFFCC"/>
                </a:solidFill>
                <a:latin typeface="Times New Roman" pitchFamily="18" charset="0"/>
                <a:cs typeface="Times New Roman" pitchFamily="18" charset="0"/>
                <a:sym typeface="Times New Roman" pitchFamily="18" charset="0"/>
              </a:rPr>
              <a:pPr defTabSz="914400"/>
              <a:t>39</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0">
                                            <p:txEl>
                                              <p:pRg st="1" end="1"/>
                                            </p:txEl>
                                          </p:spTgt>
                                        </p:tgtEl>
                                        <p:attrNameLst>
                                          <p:attrName>style.visibility</p:attrName>
                                        </p:attrNameLst>
                                      </p:cBhvr>
                                      <p:to>
                                        <p:strVal val="visible"/>
                                      </p:to>
                                    </p:set>
                                    <p:anim calcmode="lin" valueType="num">
                                      <p:cBhvr additive="base">
                                        <p:cTn id="13" dur="500" fill="hold"/>
                                        <p:tgtEl>
                                          <p:spTgt spid="2253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3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0">
                                            <p:txEl>
                                              <p:pRg st="2" end="2"/>
                                            </p:txEl>
                                          </p:spTgt>
                                        </p:tgtEl>
                                        <p:attrNameLst>
                                          <p:attrName>style.visibility</p:attrName>
                                        </p:attrNameLst>
                                      </p:cBhvr>
                                      <p:to>
                                        <p:strVal val="visible"/>
                                      </p:to>
                                    </p:set>
                                    <p:anim calcmode="lin" valueType="num">
                                      <p:cBhvr additive="base">
                                        <p:cTn id="19" dur="500" fill="hold"/>
                                        <p:tgtEl>
                                          <p:spTgt spid="2253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53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0">
                                            <p:txEl>
                                              <p:pRg st="3" end="3"/>
                                            </p:txEl>
                                          </p:spTgt>
                                        </p:tgtEl>
                                        <p:attrNameLst>
                                          <p:attrName>style.visibility</p:attrName>
                                        </p:attrNameLst>
                                      </p:cBhvr>
                                      <p:to>
                                        <p:strVal val="visible"/>
                                      </p:to>
                                    </p:set>
                                    <p:anim calcmode="lin" valueType="num">
                                      <p:cBhvr additive="base">
                                        <p:cTn id="25" dur="500" fill="hold"/>
                                        <p:tgtEl>
                                          <p:spTgt spid="2253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53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0">
                                            <p:txEl>
                                              <p:pRg st="4" end="4"/>
                                            </p:txEl>
                                          </p:spTgt>
                                        </p:tgtEl>
                                        <p:attrNameLst>
                                          <p:attrName>style.visibility</p:attrName>
                                        </p:attrNameLst>
                                      </p:cBhvr>
                                      <p:to>
                                        <p:strVal val="visible"/>
                                      </p:to>
                                    </p:set>
                                    <p:anim calcmode="lin" valueType="num">
                                      <p:cBhvr additive="base">
                                        <p:cTn id="31" dur="500" fill="hold"/>
                                        <p:tgtEl>
                                          <p:spTgt spid="2253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53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0">
                                            <p:txEl>
                                              <p:pRg st="5" end="5"/>
                                            </p:txEl>
                                          </p:spTgt>
                                        </p:tgtEl>
                                        <p:attrNameLst>
                                          <p:attrName>style.visibility</p:attrName>
                                        </p:attrNameLst>
                                      </p:cBhvr>
                                      <p:to>
                                        <p:strVal val="visible"/>
                                      </p:to>
                                    </p:set>
                                    <p:anim calcmode="lin" valueType="num">
                                      <p:cBhvr additive="base">
                                        <p:cTn id="37" dur="500" fill="hold"/>
                                        <p:tgtEl>
                                          <p:spTgt spid="2253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53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bldLvl="5"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Looking Forward</a:t>
            </a:r>
            <a:endParaRPr lang="en-US">
              <a:ea typeface="+mj-ea"/>
              <a:cs typeface="+mj-cs"/>
            </a:endParaRPr>
          </a:p>
        </p:txBody>
      </p:sp>
      <p:sp>
        <p:nvSpPr>
          <p:cNvPr id="614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Companies Bill 2009</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426 Sections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No Schedules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93 Definitions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Phrase </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as may be prescribed</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 </a:t>
            </a:r>
            <a:r>
              <a:rPr lang="en-US" altLang="ja-JP" sz="2800" b="0" dirty="0" smtClean="0">
                <a:solidFill>
                  <a:srgbClr val="FFFFCC"/>
                </a:solidFill>
                <a:effectLst>
                  <a:outerShdw blurRad="38100" dist="38100" dir="2700000" algn="tl">
                    <a:srgbClr val="FFFFFF"/>
                  </a:outerShdw>
                </a:effectLst>
                <a:ea typeface="ＭＳ Ｐゴシック" charset="-128"/>
              </a:rPr>
              <a:t>appeared </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235   times</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 in the Bill</a:t>
            </a:r>
            <a:endParaRPr lang="en-US" b="0" dirty="0" smtClean="0">
              <a:effectLst>
                <a:outerShdw blurRad="38100" dist="38100" dir="2700000" algn="tl">
                  <a:srgbClr val="7C9BA5"/>
                </a:outerShdw>
              </a:effectLst>
              <a:ea typeface="ＭＳ Ｐゴシック" charset="-128"/>
            </a:endParaRPr>
          </a:p>
        </p:txBody>
      </p:sp>
      <p:sp>
        <p:nvSpPr>
          <p:cNvPr id="614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050A0AD-FA69-43DB-965D-284FB98FD394}" type="slidenum">
              <a:rPr lang="en-US" sz="2400">
                <a:solidFill>
                  <a:srgbClr val="FFFFCC"/>
                </a:solidFill>
                <a:latin typeface="Times New Roman" pitchFamily="18" charset="0"/>
                <a:cs typeface="Times New Roman" pitchFamily="18" charset="0"/>
                <a:sym typeface="Times New Roman" pitchFamily="18" charset="0"/>
              </a:rPr>
              <a:pPr defTabSz="914400"/>
              <a:t>4</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6">
                                            <p:txEl>
                                              <p:pRg st="1" end="1"/>
                                            </p:txEl>
                                          </p:spTgt>
                                        </p:tgtEl>
                                        <p:attrNameLst>
                                          <p:attrName>style.visibility</p:attrName>
                                        </p:attrNameLst>
                                      </p:cBhvr>
                                      <p:to>
                                        <p:strVal val="visible"/>
                                      </p:to>
                                    </p:set>
                                    <p:anim calcmode="lin" valueType="num">
                                      <p:cBhvr additive="base">
                                        <p:cTn id="13" dur="500" fill="hold"/>
                                        <p:tgtEl>
                                          <p:spTgt spid="614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6">
                                            <p:txEl>
                                              <p:pRg st="2" end="2"/>
                                            </p:txEl>
                                          </p:spTgt>
                                        </p:tgtEl>
                                        <p:attrNameLst>
                                          <p:attrName>style.visibility</p:attrName>
                                        </p:attrNameLst>
                                      </p:cBhvr>
                                      <p:to>
                                        <p:strVal val="visible"/>
                                      </p:to>
                                    </p:set>
                                    <p:anim calcmode="lin" valueType="num">
                                      <p:cBhvr additive="base">
                                        <p:cTn id="19" dur="500" fill="hold"/>
                                        <p:tgtEl>
                                          <p:spTgt spid="614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6">
                                            <p:txEl>
                                              <p:pRg st="3" end="3"/>
                                            </p:txEl>
                                          </p:spTgt>
                                        </p:tgtEl>
                                        <p:attrNameLst>
                                          <p:attrName>style.visibility</p:attrName>
                                        </p:attrNameLst>
                                      </p:cBhvr>
                                      <p:to>
                                        <p:strVal val="visible"/>
                                      </p:to>
                                    </p:set>
                                    <p:anim calcmode="lin" valueType="num">
                                      <p:cBhvr additive="base">
                                        <p:cTn id="25" dur="500" fill="hold"/>
                                        <p:tgtEl>
                                          <p:spTgt spid="614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6">
                                            <p:txEl>
                                              <p:pRg st="4" end="4"/>
                                            </p:txEl>
                                          </p:spTgt>
                                        </p:tgtEl>
                                        <p:attrNameLst>
                                          <p:attrName>style.visibility</p:attrName>
                                        </p:attrNameLst>
                                      </p:cBhvr>
                                      <p:to>
                                        <p:strVal val="visible"/>
                                      </p:to>
                                    </p:set>
                                    <p:anim calcmode="lin" valueType="num">
                                      <p:cBhvr additive="base">
                                        <p:cTn id="31" dur="500" fill="hold"/>
                                        <p:tgtEl>
                                          <p:spTgt spid="614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14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bldLvl="5"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a:solidFill>
                  <a:srgbClr val="FFCC00"/>
                </a:solidFill>
                <a:latin typeface="Arial" charset="0"/>
                <a:ea typeface="+mj-ea"/>
                <a:cs typeface="Arial" charset="0"/>
                <a:sym typeface="Arial" charset="0"/>
              </a:rPr>
              <a:t>Financial Statements</a:t>
            </a:r>
          </a:p>
        </p:txBody>
      </p:sp>
      <p:sp>
        <p:nvSpPr>
          <p:cNvPr id="2355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To be Filed within 30 days of AGM</a:t>
            </a: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OPC to file it within 180 days from close of financial year</a:t>
            </a: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If not adopted at AGM, file </a:t>
            </a:r>
            <a:r>
              <a:rPr lang="en-US" sz="3200" b="0" dirty="0" err="1" smtClean="0">
                <a:solidFill>
                  <a:srgbClr val="FFFFCC"/>
                </a:solidFill>
                <a:effectLst>
                  <a:outerShdw blurRad="38100" dist="38100" dir="2700000" algn="tl">
                    <a:srgbClr val="FFFFFF"/>
                  </a:outerShdw>
                </a:effectLst>
                <a:ea typeface="ＭＳ Ｐゴシック" charset="-128"/>
              </a:rPr>
              <a:t>unadopted</a:t>
            </a:r>
            <a:r>
              <a:rPr lang="en-US" sz="3200" b="0" dirty="0" smtClean="0">
                <a:solidFill>
                  <a:srgbClr val="FFFFCC"/>
                </a:solidFill>
                <a:effectLst>
                  <a:outerShdw blurRad="38100" dist="38100" dir="2700000" algn="tl">
                    <a:srgbClr val="FFFFFF"/>
                  </a:outerShdw>
                </a:effectLst>
                <a:ea typeface="ＭＳ Ｐゴシック" charset="-128"/>
              </a:rPr>
              <a:t> Financial Statements</a:t>
            </a:r>
          </a:p>
          <a:p>
            <a:pPr marL="342900" indent="-342900" eaLnBrk="1" hangingPunct="1">
              <a:lnSpc>
                <a:spcPct val="90000"/>
              </a:lnSpc>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Fine for non-filing – Company</a:t>
            </a:r>
          </a:p>
          <a:p>
            <a:pPr marL="742950" lvl="1" indent="-285750" eaLnBrk="1" hangingPunct="1">
              <a:lnSpc>
                <a:spcPct val="90000"/>
              </a:lnSpc>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Rs. 1000/- per day </a:t>
            </a:r>
            <a:r>
              <a:rPr lang="en-US" sz="2800" b="0" dirty="0" err="1" smtClean="0">
                <a:solidFill>
                  <a:srgbClr val="FFFFCC"/>
                </a:solidFill>
                <a:effectLst>
                  <a:outerShdw blurRad="38100" dist="38100" dir="2700000" algn="tl">
                    <a:srgbClr val="FFFFFF"/>
                  </a:outerShdw>
                </a:effectLst>
                <a:ea typeface="ＭＳ Ｐゴシック" charset="-128"/>
              </a:rPr>
              <a:t>s.t</a:t>
            </a:r>
            <a:r>
              <a:rPr lang="en-US" sz="2800" b="0" dirty="0" smtClean="0">
                <a:solidFill>
                  <a:srgbClr val="FFFFCC"/>
                </a:solidFill>
                <a:effectLst>
                  <a:outerShdw blurRad="38100" dist="38100" dir="2700000" algn="tl">
                    <a:srgbClr val="FFFFFF"/>
                  </a:outerShdw>
                </a:effectLst>
                <a:ea typeface="ＭＳ Ｐゴシック" charset="-128"/>
              </a:rPr>
              <a:t>. maximum of Rs. 10 </a:t>
            </a:r>
            <a:r>
              <a:rPr lang="en-US" sz="2800" b="0" dirty="0" err="1" smtClean="0">
                <a:solidFill>
                  <a:srgbClr val="FFFFCC"/>
                </a:solidFill>
                <a:effectLst>
                  <a:outerShdw blurRad="38100" dist="38100" dir="2700000" algn="tl">
                    <a:srgbClr val="FFFFFF"/>
                  </a:outerShdw>
                </a:effectLst>
                <a:ea typeface="ＭＳ Ｐゴシック" charset="-128"/>
              </a:rPr>
              <a:t>lakhs</a:t>
            </a:r>
            <a:r>
              <a:rPr lang="en-US" sz="2800" b="0" dirty="0" smtClean="0">
                <a:solidFill>
                  <a:srgbClr val="FFFFCC"/>
                </a:solidFill>
                <a:effectLst>
                  <a:outerShdw blurRad="38100" dist="38100" dir="2700000" algn="tl">
                    <a:srgbClr val="FFFFFF"/>
                  </a:outerShdw>
                </a:effectLst>
                <a:ea typeface="ＭＳ Ｐゴシック" charset="-128"/>
              </a:rPr>
              <a:t> </a:t>
            </a:r>
            <a:endParaRPr lang="en-US" b="0" dirty="0" smtClean="0">
              <a:effectLst>
                <a:outerShdw blurRad="38100" dist="38100" dir="2700000" algn="tl">
                  <a:srgbClr val="7C9BA5"/>
                </a:outerShdw>
              </a:effectLst>
              <a:ea typeface="ＭＳ Ｐゴシック" charset="-128"/>
            </a:endParaRPr>
          </a:p>
        </p:txBody>
      </p:sp>
      <p:sp>
        <p:nvSpPr>
          <p:cNvPr id="2355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42C04AB-A868-4223-B675-996AA5D8AA74}" type="slidenum">
              <a:rPr lang="en-US" sz="2400">
                <a:solidFill>
                  <a:srgbClr val="FFFFCC"/>
                </a:solidFill>
                <a:latin typeface="Times New Roman" pitchFamily="18" charset="0"/>
                <a:cs typeface="Times New Roman" pitchFamily="18" charset="0"/>
                <a:sym typeface="Times New Roman" pitchFamily="18" charset="0"/>
              </a:rPr>
              <a:pPr defTabSz="914400"/>
              <a:t>40</a:t>
            </a:fld>
            <a:endParaRPr lang="en-US" dirty="0"/>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554">
                                            <p:txEl>
                                              <p:pRg st="2" end="2"/>
                                            </p:txEl>
                                          </p:spTgt>
                                        </p:tgtEl>
                                        <p:attrNameLst>
                                          <p:attrName>style.visibility</p:attrName>
                                        </p:attrNameLst>
                                      </p:cBhvr>
                                      <p:to>
                                        <p:strVal val="visible"/>
                                      </p:to>
                                    </p:set>
                                    <p:anim calcmode="lin" valueType="num">
                                      <p:cBhvr additive="base">
                                        <p:cTn id="19" dur="500" fill="hold"/>
                                        <p:tgtEl>
                                          <p:spTgt spid="2355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55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3554">
                                            <p:txEl>
                                              <p:pRg st="3" end="3"/>
                                            </p:txEl>
                                          </p:spTgt>
                                        </p:tgtEl>
                                        <p:attrNameLst>
                                          <p:attrName>style.visibility</p:attrName>
                                        </p:attrNameLst>
                                      </p:cBhvr>
                                      <p:to>
                                        <p:strVal val="visible"/>
                                      </p:to>
                                    </p:set>
                                    <p:anim calcmode="lin" valueType="num">
                                      <p:cBhvr additive="base">
                                        <p:cTn id="25" dur="500" fill="hold"/>
                                        <p:tgtEl>
                                          <p:spTgt spid="2355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355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3554">
                                            <p:txEl>
                                              <p:pRg st="4" end="4"/>
                                            </p:txEl>
                                          </p:spTgt>
                                        </p:tgtEl>
                                        <p:attrNameLst>
                                          <p:attrName>style.visibility</p:attrName>
                                        </p:attrNameLst>
                                      </p:cBhvr>
                                      <p:to>
                                        <p:strVal val="visible"/>
                                      </p:to>
                                    </p:set>
                                    <p:anim calcmode="lin" valueType="num">
                                      <p:cBhvr additive="base">
                                        <p:cTn id="31" dur="500" fill="hold"/>
                                        <p:tgtEl>
                                          <p:spTgt spid="2355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355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bldLvl="5"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71546"/>
            <a:ext cx="8286808" cy="5286412"/>
          </a:xfrm>
          <a:effectLst/>
        </p:spPr>
        <p:txBody>
          <a:bodyPr>
            <a:normAutofit/>
          </a:bodyPr>
          <a:lstStyle/>
          <a:p>
            <a:pPr algn="just"/>
            <a:r>
              <a:rPr lang="en-US" sz="3200" b="0" dirty="0" smtClean="0">
                <a:solidFill>
                  <a:srgbClr val="FFFFCC"/>
                </a:solidFill>
                <a:effectLst>
                  <a:outerShdw blurRad="38100" dist="38100" dir="2700000" algn="tl">
                    <a:srgbClr val="FFFFFF"/>
                  </a:outerShdw>
                </a:effectLst>
                <a:ea typeface="ＭＳ Ｐゴシック" charset="-128"/>
              </a:rPr>
              <a:t>Consolidation of Financial Statements  made mandatory- </a:t>
            </a:r>
            <a:r>
              <a:rPr lang="en-US" b="0" dirty="0" smtClean="0">
                <a:solidFill>
                  <a:srgbClr val="FFFFCC"/>
                </a:solidFill>
                <a:effectLst>
                  <a:outerShdw blurRad="38100" dist="38100" dir="2700000" algn="tl">
                    <a:srgbClr val="FFFFFF"/>
                  </a:outerShdw>
                </a:effectLst>
                <a:ea typeface="ＭＳ Ｐゴシック" charset="-128"/>
              </a:rPr>
              <a:t>Attachment </a:t>
            </a:r>
            <a:r>
              <a:rPr lang="en-US" b="0" dirty="0" smtClean="0">
                <a:solidFill>
                  <a:srgbClr val="FFFFCC"/>
                </a:solidFill>
                <a:effectLst>
                  <a:outerShdw blurRad="38100" dist="38100" dir="2700000" algn="tl">
                    <a:srgbClr val="FFFFFF"/>
                  </a:outerShdw>
                </a:effectLst>
                <a:ea typeface="ＭＳ Ｐゴシック" charset="-128"/>
              </a:rPr>
              <a:t>of financial statements of subsidiary company with the holding company has been done away with. Subsidiary shall include Joint Venture &amp; Associate companies.</a:t>
            </a:r>
          </a:p>
          <a:p>
            <a:r>
              <a:rPr lang="en-US" sz="3200" b="0" dirty="0" smtClean="0">
                <a:solidFill>
                  <a:srgbClr val="FFFFCC"/>
                </a:solidFill>
                <a:effectLst>
                  <a:outerShdw blurRad="38100" dist="38100" dir="2700000" algn="tl">
                    <a:srgbClr val="FFFFFF"/>
                  </a:outerShdw>
                </a:effectLst>
                <a:ea typeface="ＭＳ Ｐゴシック" charset="-128"/>
              </a:rPr>
              <a:t>Authentication of Financial Statements- </a:t>
            </a:r>
            <a:r>
              <a:rPr lang="en-US" b="0" dirty="0" smtClean="0">
                <a:solidFill>
                  <a:srgbClr val="FFFFCC"/>
                </a:solidFill>
                <a:effectLst>
                  <a:outerShdw blurRad="38100" dist="38100" dir="2700000" algn="tl">
                    <a:srgbClr val="FFFFFF"/>
                  </a:outerShdw>
                </a:effectLst>
                <a:ea typeface="ＭＳ Ｐゴシック" charset="-128"/>
              </a:rPr>
              <a:t>CFO &amp; CEO (if he is a Director) shall authenticate the  Standalone as well as consolidated financial statements.</a:t>
            </a:r>
          </a:p>
          <a:p>
            <a:pPr algn="just"/>
            <a:r>
              <a:rPr lang="en-US" sz="3200" b="0" dirty="0" smtClean="0">
                <a:solidFill>
                  <a:srgbClr val="FFFFCC"/>
                </a:solidFill>
                <a:effectLst>
                  <a:outerShdw blurRad="38100" dist="38100" dir="2700000" algn="tl">
                    <a:srgbClr val="FFFFFF"/>
                  </a:outerShdw>
                </a:effectLst>
                <a:ea typeface="ＭＳ Ｐゴシック" charset="-128"/>
              </a:rPr>
              <a:t>Internal Audit –</a:t>
            </a:r>
            <a:r>
              <a:rPr lang="en-US" sz="2800" b="0" dirty="0" smtClean="0">
                <a:solidFill>
                  <a:srgbClr val="FFFFCC"/>
                </a:solidFill>
                <a:effectLst>
                  <a:outerShdw blurRad="38100" dist="38100" dir="2700000" algn="tl">
                    <a:srgbClr val="FFFFFF"/>
                  </a:outerShdw>
                </a:effectLst>
                <a:ea typeface="ＭＳ Ｐゴシック" charset="-128"/>
              </a:rPr>
              <a:t> </a:t>
            </a:r>
            <a:r>
              <a:rPr lang="en-US" sz="2200" b="0" dirty="0" smtClean="0">
                <a:solidFill>
                  <a:srgbClr val="FFFFCC"/>
                </a:solidFill>
                <a:effectLst>
                  <a:outerShdw blurRad="38100" dist="38100" dir="2700000" algn="tl">
                    <a:srgbClr val="FFFFFF"/>
                  </a:outerShdw>
                </a:effectLst>
                <a:ea typeface="ＭＳ Ｐゴシック" charset="-128"/>
              </a:rPr>
              <a:t>Made mandatory for certain class of companies, yet to be prescribed</a:t>
            </a:r>
            <a:r>
              <a:rPr lang="en-US" sz="2200" b="0" dirty="0" smtClean="0">
                <a:solidFill>
                  <a:srgbClr val="FFFFCC"/>
                </a:solidFill>
                <a:effectLst>
                  <a:outerShdw blurRad="38100" dist="38100" dir="2700000" algn="tl">
                    <a:srgbClr val="FFFFFF"/>
                  </a:outerShdw>
                </a:effectLst>
                <a:ea typeface="ＭＳ Ｐゴシック" charset="-128"/>
              </a:rPr>
              <a:t>.</a:t>
            </a:r>
            <a:endParaRPr lang="en-US" sz="2200" b="0" dirty="0" smtClean="0">
              <a:solidFill>
                <a:srgbClr val="FFFFCC"/>
              </a:solidFill>
              <a:effectLst>
                <a:outerShdw blurRad="38100" dist="38100" dir="2700000" algn="tl">
                  <a:srgbClr val="FFFFFF"/>
                </a:outerShdw>
              </a:effectLst>
              <a:ea typeface="ＭＳ Ｐゴシック" charset="-128"/>
            </a:endParaRPr>
          </a:p>
        </p:txBody>
      </p:sp>
      <p:sp>
        <p:nvSpPr>
          <p:cNvPr id="4" name="Title 1"/>
          <p:cNvSpPr txBox="1">
            <a:spLocks/>
          </p:cNvSpPr>
          <p:nvPr/>
        </p:nvSpPr>
        <p:spPr>
          <a:xfrm>
            <a:off x="779463" y="107951"/>
            <a:ext cx="7581900" cy="117791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smtClean="0">
                <a:ln>
                  <a:noFill/>
                </a:ln>
                <a:solidFill>
                  <a:srgbClr val="FFCC00"/>
                </a:solidFill>
                <a:effectLst>
                  <a:outerShdw blurRad="101600" dist="63500" dir="2700000" algn="tl" rotWithShape="0">
                    <a:prstClr val="black">
                      <a:alpha val="75000"/>
                    </a:prstClr>
                  </a:outerShdw>
                </a:effectLst>
                <a:uLnTx/>
                <a:uFillTx/>
                <a:latin typeface="Arial" charset="0"/>
                <a:ea typeface="+mj-ea"/>
                <a:cs typeface="Arial" charset="0"/>
                <a:sym typeface="Arial" charset="0"/>
              </a:rPr>
              <a:t>Accounts of Companies</a:t>
            </a:r>
            <a:endParaRPr kumimoji="0" lang="en-US" sz="4400" b="1" i="0" u="none" strike="noStrike" kern="1200" cap="none" spc="0" normalizeH="0" baseline="0" noProof="0" dirty="0">
              <a:ln>
                <a:noFill/>
              </a:ln>
              <a:solidFill>
                <a:srgbClr val="FFCC00"/>
              </a:solidFill>
              <a:effectLst>
                <a:outerShdw blurRad="101600" dist="63500" dir="2700000" algn="tl" rotWithShape="0">
                  <a:prstClr val="black">
                    <a:alpha val="75000"/>
                  </a:prstClr>
                </a:outerShdw>
              </a:effectLst>
              <a:uLnTx/>
              <a:uFillTx/>
              <a:latin typeface="Arial" charset="0"/>
              <a:ea typeface="+mj-ea"/>
              <a:cs typeface="Arial" charset="0"/>
              <a:sym typeface="Arial" charset="0"/>
            </a:endParaRPr>
          </a:p>
        </p:txBody>
      </p:sp>
      <p:sp>
        <p:nvSpPr>
          <p:cNvPr id="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42C04AB-A868-4223-B675-996AA5D8AA74}" type="slidenum">
              <a:rPr lang="en-US" sz="2400">
                <a:solidFill>
                  <a:srgbClr val="FFFFCC"/>
                </a:solidFill>
                <a:latin typeface="Times New Roman" pitchFamily="18" charset="0"/>
                <a:cs typeface="Times New Roman" pitchFamily="18" charset="0"/>
                <a:sym typeface="Times New Roman" pitchFamily="18" charset="0"/>
              </a:rPr>
              <a:pPr defTabSz="914400"/>
              <a:t>41</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107951"/>
            <a:ext cx="7581900" cy="1177910"/>
          </a:xfrm>
        </p:spPr>
        <p:txBody>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Accounts of Companies</a:t>
            </a:r>
            <a:endParaRPr lang="en-US" sz="4400" dirty="0">
              <a:solidFill>
                <a:srgbClr val="FFCC00"/>
              </a:solidFill>
              <a:latin typeface="Arial" charset="0"/>
              <a:ea typeface="+mj-ea"/>
              <a:cs typeface="Arial" charset="0"/>
              <a:sym typeface="Arial" charset="0"/>
            </a:endParaRPr>
          </a:p>
        </p:txBody>
      </p:sp>
      <p:sp>
        <p:nvSpPr>
          <p:cNvPr id="3" name="Content Placeholder 2"/>
          <p:cNvSpPr>
            <a:spLocks noGrp="1"/>
          </p:cNvSpPr>
          <p:nvPr>
            <p:ph idx="1"/>
          </p:nvPr>
        </p:nvSpPr>
        <p:spPr>
          <a:xfrm>
            <a:off x="357158" y="1285861"/>
            <a:ext cx="8429684" cy="5311491"/>
          </a:xfrm>
        </p:spPr>
        <p:txBody>
          <a:bodyPr>
            <a:normAutofit/>
          </a:bodyPr>
          <a:lstStyle/>
          <a:p>
            <a:pPr algn="just"/>
            <a:r>
              <a:rPr lang="en-US" sz="3200" b="0" dirty="0" smtClean="0">
                <a:solidFill>
                  <a:srgbClr val="FFFFCC"/>
                </a:solidFill>
                <a:effectLst>
                  <a:outerShdw blurRad="38100" dist="38100" dir="2700000" algn="tl">
                    <a:srgbClr val="FFFFFF"/>
                  </a:outerShdw>
                </a:effectLst>
                <a:ea typeface="ＭＳ Ｐゴシック" charset="-128"/>
              </a:rPr>
              <a:t>Re-opening of accounts on court or Tribunal’s orders – </a:t>
            </a:r>
            <a:r>
              <a:rPr lang="en-US" sz="2000" b="0" dirty="0" smtClean="0">
                <a:solidFill>
                  <a:srgbClr val="FFFFCC"/>
                </a:solidFill>
                <a:effectLst>
                  <a:outerShdw blurRad="38100" dist="38100" dir="2700000" algn="tl">
                    <a:srgbClr val="FFFFFF"/>
                  </a:outerShdw>
                </a:effectLst>
                <a:ea typeface="ＭＳ Ｐゴシック" charset="-128"/>
              </a:rPr>
              <a:t>On a request by any Statutory  Authority the Tribunal may order for re-opening of books  of account or re-casting of financial statements if the earlier accounts were prepared in a fraudulent manner or  affairs of the company were mismanaged during the relevant period.</a:t>
            </a:r>
          </a:p>
          <a:p>
            <a:pPr algn="just"/>
            <a:r>
              <a:rPr lang="en-US" sz="3200" b="0" dirty="0" smtClean="0">
                <a:solidFill>
                  <a:srgbClr val="FFFFCC"/>
                </a:solidFill>
                <a:effectLst>
                  <a:outerShdw blurRad="38100" dist="38100" dir="2700000" algn="tl">
                    <a:srgbClr val="FFFFFF"/>
                  </a:outerShdw>
                </a:effectLst>
                <a:ea typeface="ＭＳ Ｐゴシック" charset="-128"/>
              </a:rPr>
              <a:t>Voluntary revision of financial statements or Board’s report - </a:t>
            </a:r>
            <a:r>
              <a:rPr lang="en-US" sz="2000" b="0" dirty="0" smtClean="0">
                <a:solidFill>
                  <a:srgbClr val="FFFFCC"/>
                </a:solidFill>
                <a:effectLst>
                  <a:outerShdw blurRad="38100" dist="38100" dir="2700000" algn="tl">
                    <a:srgbClr val="FFFFFF"/>
                  </a:outerShdw>
                </a:effectLst>
                <a:ea typeface="ＭＳ Ｐゴシック" charset="-128"/>
              </a:rPr>
              <a:t>The directors of a company may prepare revised financial statements or a revised report in respect of any of the 3 preceding financial years after obtaining approval of the Tribunal , if it appears to directors that financial statements  or  board’s report do not comply with  relevant provisions of Act</a:t>
            </a:r>
            <a:r>
              <a:rPr lang="en-US" sz="2000" b="0" dirty="0" smtClean="0">
                <a:solidFill>
                  <a:srgbClr val="FFFFCC"/>
                </a:solidFill>
                <a:effectLst>
                  <a:outerShdw blurRad="38100" dist="38100" dir="2700000" algn="tl">
                    <a:srgbClr val="FFFFFF"/>
                  </a:outerShdw>
                </a:effectLst>
                <a:ea typeface="ＭＳ Ｐゴシック" charset="-128"/>
              </a:rPr>
              <a:t>.</a:t>
            </a:r>
            <a:endParaRPr lang="en-US" sz="2000" b="0" dirty="0" smtClean="0">
              <a:solidFill>
                <a:srgbClr val="FFFFCC"/>
              </a:solidFill>
              <a:effectLst>
                <a:outerShdw blurRad="38100" dist="38100" dir="2700000" algn="tl">
                  <a:srgbClr val="FFFFFF"/>
                </a:outerShdw>
              </a:effectLst>
              <a:ea typeface="ＭＳ Ｐゴシック" charset="-128"/>
            </a:endParaRPr>
          </a:p>
        </p:txBody>
      </p:sp>
      <p:sp>
        <p:nvSpPr>
          <p:cNvPr id="4"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42C04AB-A868-4223-B675-996AA5D8AA74}" type="slidenum">
              <a:rPr lang="en-US" sz="2400">
                <a:solidFill>
                  <a:srgbClr val="FFFFCC"/>
                </a:solidFill>
                <a:latin typeface="Times New Roman" pitchFamily="18" charset="0"/>
                <a:cs typeface="Times New Roman" pitchFamily="18" charset="0"/>
                <a:sym typeface="Times New Roman" pitchFamily="18" charset="0"/>
              </a:rPr>
              <a:pPr defTabSz="914400"/>
              <a:t>42</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hangingPunct="1"/>
            <a:r>
              <a:rPr lang="en-US" sz="400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Board</a:t>
            </a:r>
            <a:r>
              <a:rPr lang="ja-JP" altLang="en-US" sz="400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a:t>
            </a:r>
            <a:r>
              <a:rPr lang="en-US" altLang="ja-JP" sz="400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s Report</a:t>
            </a:r>
            <a:endParaRPr lang="en-US" sz="5000" smtClean="0">
              <a:effectLst>
                <a:outerShdw blurRad="38100" dist="38100" dir="2700000" algn="tl">
                  <a:srgbClr val="7C9BA5"/>
                </a:outerShdw>
              </a:effectLst>
              <a:ea typeface="ＭＳ Ｐゴシック" charset="-128"/>
            </a:endParaRPr>
          </a:p>
        </p:txBody>
      </p:sp>
      <p:sp>
        <p:nvSpPr>
          <p:cNvPr id="24578"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Extract of Annual Return</a:t>
            </a:r>
          </a:p>
          <a:p>
            <a:pPr marL="342900" indent="-342900" eaLnBrk="1" hangingPunct="1">
              <a:spcBef>
                <a:spcPts val="700"/>
              </a:spcBef>
              <a:buClr>
                <a:srgbClr val="CCFF33"/>
              </a:buClr>
              <a:buSzPct val="70000"/>
              <a:buFont typeface="Wingdings" pitchFamily="2" charset="2"/>
              <a:buChar char="•"/>
            </a:pPr>
            <a:r>
              <a:rPr lang="en-US" sz="3200" b="0" dirty="0" err="1" smtClean="0">
                <a:solidFill>
                  <a:srgbClr val="FFFFCC"/>
                </a:solidFill>
                <a:effectLst>
                  <a:outerShdw blurRad="38100" dist="38100" dir="2700000" algn="tl">
                    <a:srgbClr val="FFFFFF"/>
                  </a:outerShdw>
                </a:effectLst>
                <a:ea typeface="ＭＳ Ｐゴシック" charset="-128"/>
              </a:rPr>
              <a:t>No.of</a:t>
            </a:r>
            <a:r>
              <a:rPr lang="en-US" sz="3200" b="0" dirty="0" smtClean="0">
                <a:solidFill>
                  <a:srgbClr val="FFFFCC"/>
                </a:solidFill>
                <a:effectLst>
                  <a:outerShdw blurRad="38100" dist="38100" dir="2700000" algn="tl">
                    <a:srgbClr val="FFFFFF"/>
                  </a:outerShdw>
                </a:effectLst>
                <a:ea typeface="ＭＳ Ｐゴシック" charset="-128"/>
              </a:rPr>
              <a:t> meetings of Board</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Director</a:t>
            </a:r>
            <a:r>
              <a:rPr lang="ja-JP" altLang="en-US" sz="3200" b="0" dirty="0" smtClean="0">
                <a:solidFill>
                  <a:srgbClr val="FFFFCC"/>
                </a:solidFill>
                <a:effectLst>
                  <a:outerShdw blurRad="38100" dist="38100" dir="2700000" algn="tl">
                    <a:srgbClr val="FFFFFF"/>
                  </a:outerShdw>
                </a:effectLst>
                <a:ea typeface="ＭＳ Ｐゴシック" charset="-128"/>
              </a:rPr>
              <a:t>’</a:t>
            </a:r>
            <a:r>
              <a:rPr lang="en-US" altLang="ja-JP" sz="3200" b="0" dirty="0" smtClean="0">
                <a:solidFill>
                  <a:srgbClr val="FFFFCC"/>
                </a:solidFill>
                <a:effectLst>
                  <a:outerShdw blurRad="38100" dist="38100" dir="2700000" algn="tl">
                    <a:srgbClr val="FFFFFF"/>
                  </a:outerShdw>
                </a:effectLst>
                <a:ea typeface="ＭＳ Ｐゴシック" charset="-128"/>
              </a:rPr>
              <a:t>s Responsibility Statement</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Declaration by Independent Directors</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Report of Remuneration Committee</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Particulars of Loan</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Particulars of Contracts</a:t>
            </a:r>
            <a:endParaRPr lang="en-US" b="0" dirty="0" smtClean="0">
              <a:effectLst>
                <a:outerShdw blurRad="38100" dist="38100" dir="2700000" algn="tl">
                  <a:srgbClr val="7C9BA5"/>
                </a:outerShdw>
              </a:effectLst>
              <a:ea typeface="ＭＳ Ｐゴシック" charset="-128"/>
            </a:endParaRPr>
          </a:p>
        </p:txBody>
      </p:sp>
      <p:sp>
        <p:nvSpPr>
          <p:cNvPr id="2457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C4CF1B2C-3B3E-4209-9DA9-9BAAF1F6433F}" type="slidenum">
              <a:rPr lang="en-US" sz="2400">
                <a:solidFill>
                  <a:srgbClr val="FFFFCC"/>
                </a:solidFill>
                <a:latin typeface="Times New Roman" pitchFamily="18" charset="0"/>
                <a:cs typeface="Times New Roman" pitchFamily="18" charset="0"/>
                <a:sym typeface="Times New Roman" pitchFamily="18" charset="0"/>
              </a:rPr>
              <a:pPr defTabSz="914400"/>
              <a:t>43</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78">
                                            <p:txEl>
                                              <p:pRg st="1" end="1"/>
                                            </p:txEl>
                                          </p:spTgt>
                                        </p:tgtEl>
                                        <p:attrNameLst>
                                          <p:attrName>style.visibility</p:attrName>
                                        </p:attrNameLst>
                                      </p:cBhvr>
                                      <p:to>
                                        <p:strVal val="visible"/>
                                      </p:to>
                                    </p:set>
                                    <p:anim calcmode="lin" valueType="num">
                                      <p:cBhvr additive="base">
                                        <p:cTn id="13" dur="500" fill="hold"/>
                                        <p:tgtEl>
                                          <p:spTgt spid="2457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457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78">
                                            <p:txEl>
                                              <p:pRg st="2" end="2"/>
                                            </p:txEl>
                                          </p:spTgt>
                                        </p:tgtEl>
                                        <p:attrNameLst>
                                          <p:attrName>style.visibility</p:attrName>
                                        </p:attrNameLst>
                                      </p:cBhvr>
                                      <p:to>
                                        <p:strVal val="visible"/>
                                      </p:to>
                                    </p:set>
                                    <p:anim calcmode="lin" valueType="num">
                                      <p:cBhvr additive="base">
                                        <p:cTn id="19" dur="500" fill="hold"/>
                                        <p:tgtEl>
                                          <p:spTgt spid="2457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457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578">
                                            <p:txEl>
                                              <p:pRg st="3" end="3"/>
                                            </p:txEl>
                                          </p:spTgt>
                                        </p:tgtEl>
                                        <p:attrNameLst>
                                          <p:attrName>style.visibility</p:attrName>
                                        </p:attrNameLst>
                                      </p:cBhvr>
                                      <p:to>
                                        <p:strVal val="visible"/>
                                      </p:to>
                                    </p:set>
                                    <p:anim calcmode="lin" valueType="num">
                                      <p:cBhvr additive="base">
                                        <p:cTn id="25" dur="500" fill="hold"/>
                                        <p:tgtEl>
                                          <p:spTgt spid="2457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457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4578">
                                            <p:txEl>
                                              <p:pRg st="4" end="4"/>
                                            </p:txEl>
                                          </p:spTgt>
                                        </p:tgtEl>
                                        <p:attrNameLst>
                                          <p:attrName>style.visibility</p:attrName>
                                        </p:attrNameLst>
                                      </p:cBhvr>
                                      <p:to>
                                        <p:strVal val="visible"/>
                                      </p:to>
                                    </p:set>
                                    <p:anim calcmode="lin" valueType="num">
                                      <p:cBhvr additive="base">
                                        <p:cTn id="31" dur="500" fill="hold"/>
                                        <p:tgtEl>
                                          <p:spTgt spid="2457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457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4578">
                                            <p:txEl>
                                              <p:pRg st="5" end="5"/>
                                            </p:txEl>
                                          </p:spTgt>
                                        </p:tgtEl>
                                        <p:attrNameLst>
                                          <p:attrName>style.visibility</p:attrName>
                                        </p:attrNameLst>
                                      </p:cBhvr>
                                      <p:to>
                                        <p:strVal val="visible"/>
                                      </p:to>
                                    </p:set>
                                    <p:anim calcmode="lin" valueType="num">
                                      <p:cBhvr additive="base">
                                        <p:cTn id="37" dur="500" fill="hold"/>
                                        <p:tgtEl>
                                          <p:spTgt spid="2457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457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4578">
                                            <p:txEl>
                                              <p:pRg st="6" end="6"/>
                                            </p:txEl>
                                          </p:spTgt>
                                        </p:tgtEl>
                                        <p:attrNameLst>
                                          <p:attrName>style.visibility</p:attrName>
                                        </p:attrNameLst>
                                      </p:cBhvr>
                                      <p:to>
                                        <p:strVal val="visible"/>
                                      </p:to>
                                    </p:set>
                                    <p:anim calcmode="lin" valueType="num">
                                      <p:cBhvr additive="base">
                                        <p:cTn id="43" dur="500" fill="hold"/>
                                        <p:tgtEl>
                                          <p:spTgt spid="2457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457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bldLvl="5"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Auditors (Section 139)</a:t>
            </a:r>
            <a:endParaRPr lang="en-US" dirty="0">
              <a:ea typeface="+mj-ea"/>
              <a:cs typeface="+mj-cs"/>
            </a:endParaRPr>
          </a:p>
        </p:txBody>
      </p:sp>
      <p:sp>
        <p:nvSpPr>
          <p:cNvPr id="25602"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Every company to appoint auditor at first AGM to hold office till the conclusion of sixth AGM - Auditor appointed for 5 years at a stretch</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Thereafter till the conclusion of every sixth meeting</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Intimation by Company to ROC within 15 </a:t>
            </a:r>
            <a:r>
              <a:rPr lang="en-US" sz="2800" dirty="0" smtClean="0">
                <a:solidFill>
                  <a:srgbClr val="FFFFCC"/>
                </a:solidFill>
                <a:ea typeface="+mn-ea"/>
                <a:cs typeface="+mn-cs"/>
              </a:rPr>
              <a:t>days</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Manner and Procedure as may be prescribed</a:t>
            </a:r>
            <a:endParaRPr lang="en-US" dirty="0">
              <a:ea typeface="+mn-ea"/>
              <a:cs typeface="+mn-cs"/>
            </a:endParaRPr>
          </a:p>
        </p:txBody>
      </p:sp>
      <p:sp>
        <p:nvSpPr>
          <p:cNvPr id="2560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5A422AE0-39D5-4C4F-8A6D-CAF471889844}" type="slidenum">
              <a:rPr lang="en-US" sz="2400">
                <a:solidFill>
                  <a:srgbClr val="FFFFCC"/>
                </a:solidFill>
                <a:latin typeface="Times New Roman" pitchFamily="18" charset="0"/>
                <a:cs typeface="Times New Roman" pitchFamily="18" charset="0"/>
                <a:sym typeface="Times New Roman" pitchFamily="18" charset="0"/>
              </a:rPr>
              <a:pPr defTabSz="914400"/>
              <a:t>44</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calcmode="lin" valueType="num">
                                      <p:cBhvr additive="base">
                                        <p:cTn id="7" dur="500" fill="hold"/>
                                        <p:tgtEl>
                                          <p:spTgt spid="2560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60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2">
                                            <p:txEl>
                                              <p:pRg st="1" end="1"/>
                                            </p:txEl>
                                          </p:spTgt>
                                        </p:tgtEl>
                                        <p:attrNameLst>
                                          <p:attrName>style.visibility</p:attrName>
                                        </p:attrNameLst>
                                      </p:cBhvr>
                                      <p:to>
                                        <p:strVal val="visible"/>
                                      </p:to>
                                    </p:set>
                                    <p:anim calcmode="lin" valueType="num">
                                      <p:cBhvr additive="base">
                                        <p:cTn id="13" dur="500" fill="hold"/>
                                        <p:tgtEl>
                                          <p:spTgt spid="2560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60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602">
                                            <p:txEl>
                                              <p:pRg st="2" end="2"/>
                                            </p:txEl>
                                          </p:spTgt>
                                        </p:tgtEl>
                                        <p:attrNameLst>
                                          <p:attrName>style.visibility</p:attrName>
                                        </p:attrNameLst>
                                      </p:cBhvr>
                                      <p:to>
                                        <p:strVal val="visible"/>
                                      </p:to>
                                    </p:set>
                                    <p:anim calcmode="lin" valueType="num">
                                      <p:cBhvr additive="base">
                                        <p:cTn id="19" dur="500" fill="hold"/>
                                        <p:tgtEl>
                                          <p:spTgt spid="2560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60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602">
                                            <p:txEl>
                                              <p:pRg st="3" end="3"/>
                                            </p:txEl>
                                          </p:spTgt>
                                        </p:tgtEl>
                                        <p:attrNameLst>
                                          <p:attrName>style.visibility</p:attrName>
                                        </p:attrNameLst>
                                      </p:cBhvr>
                                      <p:to>
                                        <p:strVal val="visible"/>
                                      </p:to>
                                    </p:set>
                                    <p:anim calcmode="lin" valueType="num">
                                      <p:cBhvr additive="base">
                                        <p:cTn id="25" dur="500" fill="hold"/>
                                        <p:tgtEl>
                                          <p:spTgt spid="2560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560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bldLvl="5"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26626"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bodyPr>
          <a:lstStyle/>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Listed Companies or such class of companies as may be prescribed – Auditor cannot be appointed for more than one term of 5 years (Individual) – for more than 2 terms of 5 years (Firm)</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Cannot be appointed again for next 5 years</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Existing Companies to comply this within 3 years</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Company may resolve</a:t>
            </a:r>
          </a:p>
          <a:p>
            <a:pPr marL="701675" lvl="1" indent="-244475" eaLnBrk="1" hangingPunct="1">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Rotation of Auditing partner and his team</a:t>
            </a:r>
          </a:p>
          <a:p>
            <a:pPr marL="701675" lvl="1" indent="-244475" eaLnBrk="1" hangingPunct="1">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Auditing by more than one firm</a:t>
            </a:r>
            <a:endParaRPr lang="en-US" b="0" dirty="0" smtClean="0">
              <a:effectLst>
                <a:outerShdw blurRad="38100" dist="38100" dir="2700000" algn="tl">
                  <a:srgbClr val="7C9BA5"/>
                </a:outerShdw>
              </a:effectLst>
              <a:ea typeface="ＭＳ Ｐゴシック" charset="-128"/>
            </a:endParaRPr>
          </a:p>
        </p:txBody>
      </p:sp>
      <p:sp>
        <p:nvSpPr>
          <p:cNvPr id="2662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36A60B35-982D-45B3-9B6E-2280D6AA31BA}" type="slidenum">
              <a:rPr lang="en-US" sz="2400">
                <a:solidFill>
                  <a:srgbClr val="FFFFCC"/>
                </a:solidFill>
                <a:latin typeface="Times New Roman" pitchFamily="18" charset="0"/>
                <a:cs typeface="Times New Roman" pitchFamily="18" charset="0"/>
                <a:sym typeface="Times New Roman" pitchFamily="18" charset="0"/>
              </a:rPr>
              <a:pPr defTabSz="914400"/>
              <a:t>45</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6">
                                            <p:txEl>
                                              <p:pRg st="1" end="1"/>
                                            </p:txEl>
                                          </p:spTgt>
                                        </p:tgtEl>
                                        <p:attrNameLst>
                                          <p:attrName>style.visibility</p:attrName>
                                        </p:attrNameLst>
                                      </p:cBhvr>
                                      <p:to>
                                        <p:strVal val="visible"/>
                                      </p:to>
                                    </p:set>
                                    <p:anim calcmode="lin" valueType="num">
                                      <p:cBhvr additive="base">
                                        <p:cTn id="13" dur="500" fill="hold"/>
                                        <p:tgtEl>
                                          <p:spTgt spid="2662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662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6">
                                            <p:txEl>
                                              <p:pRg st="2" end="2"/>
                                            </p:txEl>
                                          </p:spTgt>
                                        </p:tgtEl>
                                        <p:attrNameLst>
                                          <p:attrName>style.visibility</p:attrName>
                                        </p:attrNameLst>
                                      </p:cBhvr>
                                      <p:to>
                                        <p:strVal val="visible"/>
                                      </p:to>
                                    </p:set>
                                    <p:anim calcmode="lin" valueType="num">
                                      <p:cBhvr additive="base">
                                        <p:cTn id="19" dur="500" fill="hold"/>
                                        <p:tgtEl>
                                          <p:spTgt spid="2662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662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626">
                                            <p:txEl>
                                              <p:pRg st="3" end="3"/>
                                            </p:txEl>
                                          </p:spTgt>
                                        </p:tgtEl>
                                        <p:attrNameLst>
                                          <p:attrName>style.visibility</p:attrName>
                                        </p:attrNameLst>
                                      </p:cBhvr>
                                      <p:to>
                                        <p:strVal val="visible"/>
                                      </p:to>
                                    </p:set>
                                    <p:anim calcmode="lin" valueType="num">
                                      <p:cBhvr additive="base">
                                        <p:cTn id="25" dur="500" fill="hold"/>
                                        <p:tgtEl>
                                          <p:spTgt spid="2662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662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6">
                                            <p:txEl>
                                              <p:pRg st="4" end="4"/>
                                            </p:txEl>
                                          </p:spTgt>
                                        </p:tgtEl>
                                        <p:attrNameLst>
                                          <p:attrName>style.visibility</p:attrName>
                                        </p:attrNameLst>
                                      </p:cBhvr>
                                      <p:to>
                                        <p:strVal val="visible"/>
                                      </p:to>
                                    </p:set>
                                    <p:anim calcmode="lin" valueType="num">
                                      <p:cBhvr additive="base">
                                        <p:cTn id="31" dur="500" fill="hold"/>
                                        <p:tgtEl>
                                          <p:spTgt spid="2662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626">
                                            <p:txEl>
                                              <p:pRg st="5" end="5"/>
                                            </p:txEl>
                                          </p:spTgt>
                                        </p:tgtEl>
                                        <p:attrNameLst>
                                          <p:attrName>style.visibility</p:attrName>
                                        </p:attrNameLst>
                                      </p:cBhvr>
                                      <p:to>
                                        <p:strVal val="visible"/>
                                      </p:to>
                                    </p:set>
                                    <p:anim calcmode="lin" valueType="num">
                                      <p:cBhvr additive="base">
                                        <p:cTn id="37" dur="500" fill="hold"/>
                                        <p:tgtEl>
                                          <p:spTgt spid="2662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662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bldLvl="5"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4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27650"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normAutofit lnSpcReduction="10000"/>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Manner of Rotation of Auditors, as may be prescribed</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Removal </a:t>
            </a:r>
            <a:r>
              <a:rPr lang="en-US" sz="2800" dirty="0">
                <a:solidFill>
                  <a:srgbClr val="FFFFCC"/>
                </a:solidFill>
                <a:ea typeface="+mn-ea"/>
                <a:cs typeface="+mn-cs"/>
              </a:rPr>
              <a:t>by Special Resolution</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Special Notice retained</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Prior approval of CG required</a:t>
            </a: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If Auditor resigns, intimation to company and </a:t>
            </a:r>
            <a:r>
              <a:rPr lang="en-US" sz="2800" dirty="0" err="1" smtClean="0">
                <a:solidFill>
                  <a:srgbClr val="FFFFCC"/>
                </a:solidFill>
                <a:ea typeface="+mn-ea"/>
                <a:cs typeface="+mn-cs"/>
              </a:rPr>
              <a:t>RoC</a:t>
            </a:r>
            <a:endParaRPr lang="en-US" sz="2800" dirty="0" smtClean="0">
              <a:solidFill>
                <a:srgbClr val="FFFFCC"/>
              </a:solidFill>
              <a:ea typeface="+mn-ea"/>
              <a:cs typeface="+mn-cs"/>
            </a:endParaRPr>
          </a:p>
          <a:p>
            <a:pPr marL="300038" indent="-300038" eaLnBrk="1" fontAlgn="auto" hangingPunct="1">
              <a:spcBef>
                <a:spcPts val="600"/>
              </a:spcBef>
              <a:spcAft>
                <a:spcPts val="0"/>
              </a:spcAft>
              <a:buClr>
                <a:srgbClr val="CCFF33"/>
              </a:buClr>
              <a:buSzPct val="70000"/>
              <a:buFont typeface="Wingdings" charset="0"/>
              <a:buChar char="•"/>
              <a:defRPr/>
            </a:pPr>
            <a:r>
              <a:rPr lang="en-US" sz="2800" dirty="0" smtClean="0">
                <a:solidFill>
                  <a:srgbClr val="FFFFCC"/>
                </a:solidFill>
                <a:ea typeface="+mn-ea"/>
                <a:cs typeface="+mn-cs"/>
              </a:rPr>
              <a:t>Penalty of 50,000 to 5 lakhs if intimation is not sent</a:t>
            </a:r>
            <a:endParaRPr lang="en-US" sz="2800" dirty="0">
              <a:solidFill>
                <a:srgbClr val="FFFFCC"/>
              </a:solidFill>
              <a:ea typeface="+mn-ea"/>
              <a:cs typeface="+mn-cs"/>
            </a:endParaRPr>
          </a:p>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Firm can be appointed as auditor if majority of partners are qualified for appointment</a:t>
            </a:r>
            <a:endParaRPr lang="en-US" dirty="0">
              <a:ea typeface="+mn-ea"/>
              <a:cs typeface="+mn-cs"/>
            </a:endParaRPr>
          </a:p>
        </p:txBody>
      </p:sp>
      <p:sp>
        <p:nvSpPr>
          <p:cNvPr id="2765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6AF57D7-320D-41F0-A1EC-4EB1B0B80305}" type="slidenum">
              <a:rPr lang="en-US" sz="2400">
                <a:solidFill>
                  <a:srgbClr val="FFFFCC"/>
                </a:solidFill>
                <a:latin typeface="Times New Roman" pitchFamily="18" charset="0"/>
                <a:cs typeface="Times New Roman" pitchFamily="18" charset="0"/>
                <a:sym typeface="Times New Roman" pitchFamily="18" charset="0"/>
              </a:rPr>
              <a:pPr defTabSz="914400"/>
              <a:t>46</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500" fill="hold"/>
                                        <p:tgtEl>
                                          <p:spTgt spid="2765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0">
                                            <p:txEl>
                                              <p:pRg st="1" end="1"/>
                                            </p:txEl>
                                          </p:spTgt>
                                        </p:tgtEl>
                                        <p:attrNameLst>
                                          <p:attrName>style.visibility</p:attrName>
                                        </p:attrNameLst>
                                      </p:cBhvr>
                                      <p:to>
                                        <p:strVal val="visible"/>
                                      </p:to>
                                    </p:set>
                                    <p:anim calcmode="lin" valueType="num">
                                      <p:cBhvr additive="base">
                                        <p:cTn id="13" dur="500" fill="hold"/>
                                        <p:tgtEl>
                                          <p:spTgt spid="2765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765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650">
                                            <p:txEl>
                                              <p:pRg st="2" end="2"/>
                                            </p:txEl>
                                          </p:spTgt>
                                        </p:tgtEl>
                                        <p:attrNameLst>
                                          <p:attrName>style.visibility</p:attrName>
                                        </p:attrNameLst>
                                      </p:cBhvr>
                                      <p:to>
                                        <p:strVal val="visible"/>
                                      </p:to>
                                    </p:set>
                                    <p:anim calcmode="lin" valueType="num">
                                      <p:cBhvr additive="base">
                                        <p:cTn id="19" dur="500" fill="hold"/>
                                        <p:tgtEl>
                                          <p:spTgt spid="2765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65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650">
                                            <p:txEl>
                                              <p:pRg st="3" end="3"/>
                                            </p:txEl>
                                          </p:spTgt>
                                        </p:tgtEl>
                                        <p:attrNameLst>
                                          <p:attrName>style.visibility</p:attrName>
                                        </p:attrNameLst>
                                      </p:cBhvr>
                                      <p:to>
                                        <p:strVal val="visible"/>
                                      </p:to>
                                    </p:set>
                                    <p:anim calcmode="lin" valueType="num">
                                      <p:cBhvr additive="base">
                                        <p:cTn id="25" dur="500" fill="hold"/>
                                        <p:tgtEl>
                                          <p:spTgt spid="2765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65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650">
                                            <p:txEl>
                                              <p:pRg st="4" end="4"/>
                                            </p:txEl>
                                          </p:spTgt>
                                        </p:tgtEl>
                                        <p:attrNameLst>
                                          <p:attrName>style.visibility</p:attrName>
                                        </p:attrNameLst>
                                      </p:cBhvr>
                                      <p:to>
                                        <p:strVal val="visible"/>
                                      </p:to>
                                    </p:set>
                                    <p:anim calcmode="lin" valueType="num">
                                      <p:cBhvr additive="base">
                                        <p:cTn id="31" dur="500" fill="hold"/>
                                        <p:tgtEl>
                                          <p:spTgt spid="2765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765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7650">
                                            <p:txEl>
                                              <p:pRg st="5" end="5"/>
                                            </p:txEl>
                                          </p:spTgt>
                                        </p:tgtEl>
                                        <p:attrNameLst>
                                          <p:attrName>style.visibility</p:attrName>
                                        </p:attrNameLst>
                                      </p:cBhvr>
                                      <p:to>
                                        <p:strVal val="visible"/>
                                      </p:to>
                                    </p:set>
                                    <p:anim calcmode="lin" valueType="num">
                                      <p:cBhvr additive="base">
                                        <p:cTn id="37" dur="500" fill="hold"/>
                                        <p:tgtEl>
                                          <p:spTgt spid="2765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765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7650">
                                            <p:txEl>
                                              <p:pRg st="6" end="6"/>
                                            </p:txEl>
                                          </p:spTgt>
                                        </p:tgtEl>
                                        <p:attrNameLst>
                                          <p:attrName>style.visibility</p:attrName>
                                        </p:attrNameLst>
                                      </p:cBhvr>
                                      <p:to>
                                        <p:strVal val="visible"/>
                                      </p:to>
                                    </p:set>
                                    <p:anim calcmode="lin" valueType="num">
                                      <p:cBhvr additive="base">
                                        <p:cTn id="43" dur="500" fill="hold"/>
                                        <p:tgtEl>
                                          <p:spTgt spid="2765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650">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bldLvl="5"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28674"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bodyPr>
          <a:lstStyle/>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Auditor acts in fraudulent manner – can be removed by Tribunal on an application by Central Government or by any person concerned – such auditor shall not be eligible to be appointed as auditor for 5 years in any company</a:t>
            </a:r>
            <a:endParaRPr lang="en-US" b="0" dirty="0" smtClean="0">
              <a:effectLst>
                <a:outerShdw blurRad="38100" dist="38100" dir="2700000" algn="tl">
                  <a:srgbClr val="7C9BA5"/>
                </a:outerShdw>
              </a:effectLst>
              <a:ea typeface="ＭＳ Ｐゴシック" charset="-128"/>
            </a:endParaRPr>
          </a:p>
        </p:txBody>
      </p:sp>
      <p:sp>
        <p:nvSpPr>
          <p:cNvPr id="2867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42A86EC8-8C03-46CD-87FC-3A0C7780984C}" type="slidenum">
              <a:rPr lang="en-US" sz="2400">
                <a:solidFill>
                  <a:srgbClr val="FFFFCC"/>
                </a:solidFill>
                <a:latin typeface="Times New Roman" pitchFamily="18" charset="0"/>
                <a:cs typeface="Times New Roman" pitchFamily="18" charset="0"/>
                <a:sym typeface="Times New Roman" pitchFamily="18" charset="0"/>
              </a:rPr>
              <a:pPr defTabSz="914400"/>
              <a:t>47</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bldLvl="5"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29698"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Disqualifications</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a:solidFill>
                  <a:srgbClr val="FFFFCC"/>
                </a:solidFill>
                <a:ea typeface="+mn-ea"/>
              </a:rPr>
              <a:t>If the person, his relative or partner is </a:t>
            </a:r>
          </a:p>
          <a:p>
            <a:pPr lvl="2" indent="-228600" eaLnBrk="1" fontAlgn="auto" hangingPunct="1">
              <a:spcBef>
                <a:spcPts val="500"/>
              </a:spcBef>
              <a:spcAft>
                <a:spcPts val="0"/>
              </a:spcAft>
              <a:buClr>
                <a:srgbClr val="0099CC"/>
              </a:buClr>
              <a:buSzPct val="65000"/>
              <a:buFont typeface="Wingdings" charset="0"/>
              <a:buChar char="•"/>
              <a:defRPr/>
            </a:pPr>
            <a:r>
              <a:rPr lang="en-US" sz="2400" dirty="0">
                <a:solidFill>
                  <a:srgbClr val="FFFFCC"/>
                </a:solidFill>
                <a:ea typeface="+mn-ea"/>
              </a:rPr>
              <a:t>Holding any </a:t>
            </a:r>
            <a:r>
              <a:rPr lang="en-US" sz="2400" dirty="0" smtClean="0">
                <a:solidFill>
                  <a:srgbClr val="FFFFCC"/>
                </a:solidFill>
                <a:ea typeface="+mn-ea"/>
              </a:rPr>
              <a:t>security (Face value </a:t>
            </a:r>
            <a:r>
              <a:rPr lang="en-US" sz="2400" dirty="0" err="1" smtClean="0">
                <a:solidFill>
                  <a:srgbClr val="FFFFCC"/>
                </a:solidFill>
                <a:ea typeface="+mn-ea"/>
              </a:rPr>
              <a:t>upto</a:t>
            </a:r>
            <a:r>
              <a:rPr lang="en-US" sz="2400" dirty="0" smtClean="0">
                <a:solidFill>
                  <a:srgbClr val="FFFFCC"/>
                </a:solidFill>
                <a:ea typeface="+mn-ea"/>
              </a:rPr>
              <a:t> </a:t>
            </a:r>
            <a:r>
              <a:rPr lang="en-US" sz="2400" dirty="0" err="1" smtClean="0">
                <a:solidFill>
                  <a:srgbClr val="FFFFCC"/>
                </a:solidFill>
                <a:ea typeface="+mn-ea"/>
              </a:rPr>
              <a:t>Rs</a:t>
            </a:r>
            <a:r>
              <a:rPr lang="en-US" sz="2400" dirty="0" smtClean="0">
                <a:solidFill>
                  <a:srgbClr val="FFFFCC"/>
                </a:solidFill>
                <a:ea typeface="+mn-ea"/>
              </a:rPr>
              <a:t>. 1000)</a:t>
            </a:r>
            <a:endParaRPr lang="en-US" sz="2400" dirty="0">
              <a:solidFill>
                <a:srgbClr val="FFFFCC"/>
              </a:solidFill>
              <a:ea typeface="+mn-ea"/>
            </a:endParaRPr>
          </a:p>
          <a:p>
            <a:pPr lvl="2" indent="-228600" eaLnBrk="1" fontAlgn="auto" hangingPunct="1">
              <a:spcBef>
                <a:spcPts val="500"/>
              </a:spcBef>
              <a:spcAft>
                <a:spcPts val="0"/>
              </a:spcAft>
              <a:buClr>
                <a:srgbClr val="0099CC"/>
              </a:buClr>
              <a:buSzPct val="65000"/>
              <a:buFont typeface="Wingdings" charset="0"/>
              <a:buChar char="•"/>
              <a:defRPr/>
            </a:pPr>
            <a:r>
              <a:rPr lang="en-US" sz="2400" dirty="0">
                <a:solidFill>
                  <a:srgbClr val="FFFFCC"/>
                </a:solidFill>
                <a:ea typeface="+mn-ea"/>
              </a:rPr>
              <a:t>Indebted to the company or subsidiary or holding or associate </a:t>
            </a:r>
          </a:p>
          <a:p>
            <a:pPr lvl="2" indent="-228600" eaLnBrk="1" fontAlgn="auto" hangingPunct="1">
              <a:spcBef>
                <a:spcPts val="500"/>
              </a:spcBef>
              <a:spcAft>
                <a:spcPts val="0"/>
              </a:spcAft>
              <a:buClr>
                <a:srgbClr val="0099CC"/>
              </a:buClr>
              <a:buSzPct val="65000"/>
              <a:buFont typeface="Wingdings" charset="0"/>
              <a:buChar char="•"/>
              <a:defRPr/>
            </a:pPr>
            <a:r>
              <a:rPr lang="en-US" sz="2400" dirty="0">
                <a:solidFill>
                  <a:srgbClr val="FFFFCC"/>
                </a:solidFill>
                <a:ea typeface="+mn-ea"/>
              </a:rPr>
              <a:t>Has given a guarantee on behalf of third person</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a:solidFill>
                  <a:srgbClr val="FFFFCC"/>
                </a:solidFill>
                <a:ea typeface="+mn-ea"/>
              </a:rPr>
              <a:t>If there is business relationship with company, subsidiary, holding or associate company</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a:solidFill>
                  <a:srgbClr val="FFFFCC"/>
                </a:solidFill>
                <a:ea typeface="+mn-ea"/>
              </a:rPr>
              <a:t>A person whose relative is director, KMP</a:t>
            </a:r>
            <a:endParaRPr lang="en-US" dirty="0">
              <a:ea typeface="+mn-ea"/>
            </a:endParaRPr>
          </a:p>
        </p:txBody>
      </p:sp>
      <p:sp>
        <p:nvSpPr>
          <p:cNvPr id="2969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83F0616E-7BB6-4885-A001-8D5ABE02CF79}" type="slidenum">
              <a:rPr lang="en-US" sz="2400">
                <a:solidFill>
                  <a:srgbClr val="FFFFCC"/>
                </a:solidFill>
                <a:latin typeface="Times New Roman" pitchFamily="18" charset="0"/>
                <a:cs typeface="Times New Roman" pitchFamily="18" charset="0"/>
                <a:sym typeface="Times New Roman" pitchFamily="18" charset="0"/>
              </a:rPr>
              <a:pPr defTabSz="914400"/>
              <a:t>48</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8">
                                            <p:txEl>
                                              <p:pRg st="1" end="1"/>
                                            </p:txEl>
                                          </p:spTgt>
                                        </p:tgtEl>
                                        <p:attrNameLst>
                                          <p:attrName>style.visibility</p:attrName>
                                        </p:attrNameLst>
                                      </p:cBhvr>
                                      <p:to>
                                        <p:strVal val="visible"/>
                                      </p:to>
                                    </p:set>
                                    <p:anim calcmode="lin" valueType="num">
                                      <p:cBhvr additive="base">
                                        <p:cTn id="13" dur="500" fill="hold"/>
                                        <p:tgtEl>
                                          <p:spTgt spid="296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additive="base">
                                        <p:cTn id="19" dur="500" fill="hold"/>
                                        <p:tgtEl>
                                          <p:spTgt spid="296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8">
                                            <p:txEl>
                                              <p:pRg st="3" end="3"/>
                                            </p:txEl>
                                          </p:spTgt>
                                        </p:tgtEl>
                                        <p:attrNameLst>
                                          <p:attrName>style.visibility</p:attrName>
                                        </p:attrNameLst>
                                      </p:cBhvr>
                                      <p:to>
                                        <p:strVal val="visible"/>
                                      </p:to>
                                    </p:set>
                                    <p:anim calcmode="lin" valueType="num">
                                      <p:cBhvr additive="base">
                                        <p:cTn id="25" dur="500" fill="hold"/>
                                        <p:tgtEl>
                                          <p:spTgt spid="2969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698">
                                            <p:txEl>
                                              <p:pRg st="4" end="4"/>
                                            </p:txEl>
                                          </p:spTgt>
                                        </p:tgtEl>
                                        <p:attrNameLst>
                                          <p:attrName>style.visibility</p:attrName>
                                        </p:attrNameLst>
                                      </p:cBhvr>
                                      <p:to>
                                        <p:strVal val="visible"/>
                                      </p:to>
                                    </p:set>
                                    <p:anim calcmode="lin" valueType="num">
                                      <p:cBhvr additive="base">
                                        <p:cTn id="31" dur="500" fill="hold"/>
                                        <p:tgtEl>
                                          <p:spTgt spid="2969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969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9698">
                                            <p:txEl>
                                              <p:pRg st="5" end="5"/>
                                            </p:txEl>
                                          </p:spTgt>
                                        </p:tgtEl>
                                        <p:attrNameLst>
                                          <p:attrName>style.visibility</p:attrName>
                                        </p:attrNameLst>
                                      </p:cBhvr>
                                      <p:to>
                                        <p:strVal val="visible"/>
                                      </p:to>
                                    </p:set>
                                    <p:anim calcmode="lin" valueType="num">
                                      <p:cBhvr additive="base">
                                        <p:cTn id="37" dur="500" fill="hold"/>
                                        <p:tgtEl>
                                          <p:spTgt spid="2969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96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9698">
                                            <p:txEl>
                                              <p:pRg st="6" end="6"/>
                                            </p:txEl>
                                          </p:spTgt>
                                        </p:tgtEl>
                                        <p:attrNameLst>
                                          <p:attrName>style.visibility</p:attrName>
                                        </p:attrNameLst>
                                      </p:cBhvr>
                                      <p:to>
                                        <p:strVal val="visible"/>
                                      </p:to>
                                    </p:set>
                                    <p:anim calcmode="lin" valueType="num">
                                      <p:cBhvr additive="base">
                                        <p:cTn id="43" dur="500" fill="hold"/>
                                        <p:tgtEl>
                                          <p:spTgt spid="2969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969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bldLvl="5"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29698" name="Rectangle 2"/>
          <p:cNvSpPr>
            <a:spLocks noGrp="1"/>
          </p:cNvSpPr>
          <p:nvPr>
            <p:ph idx="1"/>
          </p:nvPr>
        </p:nvSpPr>
        <p:spPr bwMode="auto">
          <a:xfrm>
            <a:off x="328613" y="1941513"/>
            <a:ext cx="8208962" cy="4383087"/>
          </a:xfrm>
          <a:noFill/>
        </p:spPr>
        <p:txBody>
          <a:bodyPr wrap="square" lIns="50800" tIns="50800" rIns="50800" bIns="50800" numCol="1" anchor="t" anchorCtr="0" compatLnSpc="1">
            <a:prstTxWarp prst="textNoShape">
              <a:avLst/>
            </a:prstTxWarp>
          </a:bodyPr>
          <a:lstStyle/>
          <a:p>
            <a:pPr marL="300038" indent="-300038" eaLnBrk="1" fontAlgn="auto" hangingPunct="1">
              <a:spcBef>
                <a:spcPts val="600"/>
              </a:spcBef>
              <a:spcAft>
                <a:spcPts val="0"/>
              </a:spcAft>
              <a:buClr>
                <a:srgbClr val="CCFF33"/>
              </a:buClr>
              <a:buSzPct val="70000"/>
              <a:buFont typeface="Wingdings" charset="0"/>
              <a:buChar char="•"/>
              <a:defRPr/>
            </a:pPr>
            <a:r>
              <a:rPr lang="en-US" sz="2800" dirty="0">
                <a:solidFill>
                  <a:srgbClr val="FFFFCC"/>
                </a:solidFill>
                <a:ea typeface="+mn-ea"/>
                <a:cs typeface="+mn-cs"/>
              </a:rPr>
              <a:t>Disqualifications</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smtClean="0">
                <a:solidFill>
                  <a:srgbClr val="FFFFCC"/>
                </a:solidFill>
                <a:ea typeface="+mn-ea"/>
              </a:rPr>
              <a:t>A person is in whole time employment elsewhere</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smtClean="0">
                <a:solidFill>
                  <a:srgbClr val="FFFFCC"/>
                </a:solidFill>
                <a:ea typeface="+mn-ea"/>
              </a:rPr>
              <a:t>Person or any partner </a:t>
            </a:r>
            <a:r>
              <a:rPr lang="en-US" sz="2400" dirty="0" smtClean="0">
                <a:solidFill>
                  <a:srgbClr val="FFFFCC"/>
                </a:solidFill>
                <a:ea typeface="+mn-ea"/>
              </a:rPr>
              <a:t>of the firm </a:t>
            </a:r>
            <a:r>
              <a:rPr lang="en-US" sz="2400" dirty="0">
                <a:solidFill>
                  <a:srgbClr val="FFFFCC"/>
                </a:solidFill>
                <a:ea typeface="+mn-ea"/>
              </a:rPr>
              <a:t>h</a:t>
            </a:r>
            <a:r>
              <a:rPr lang="en-US" sz="2400" dirty="0" smtClean="0">
                <a:solidFill>
                  <a:srgbClr val="FFFFCC"/>
                </a:solidFill>
                <a:ea typeface="+mn-ea"/>
              </a:rPr>
              <a:t>olds appointment as auditor in more than 20 companies</a:t>
            </a:r>
          </a:p>
          <a:p>
            <a:pPr marL="701675" lvl="1" indent="-244475" eaLnBrk="1" fontAlgn="auto" hangingPunct="1">
              <a:spcBef>
                <a:spcPts val="500"/>
              </a:spcBef>
              <a:spcAft>
                <a:spcPts val="0"/>
              </a:spcAft>
              <a:buClr>
                <a:srgbClr val="CC9900"/>
              </a:buClr>
              <a:buSzPct val="65000"/>
              <a:buFont typeface="Wingdings" charset="0"/>
              <a:buChar char="•"/>
              <a:defRPr/>
            </a:pPr>
            <a:r>
              <a:rPr lang="en-US" sz="2400" dirty="0" smtClean="0">
                <a:solidFill>
                  <a:srgbClr val="FFFFCC"/>
                </a:solidFill>
                <a:ea typeface="+mn-ea"/>
              </a:rPr>
              <a:t>A person convicted of fraud</a:t>
            </a:r>
          </a:p>
          <a:p>
            <a:pPr marL="298450" indent="-244475" eaLnBrk="1" fontAlgn="auto" hangingPunct="1">
              <a:spcBef>
                <a:spcPts val="500"/>
              </a:spcBef>
              <a:spcAft>
                <a:spcPts val="0"/>
              </a:spcAft>
              <a:buClr>
                <a:srgbClr val="CC9900"/>
              </a:buClr>
              <a:buSzPct val="65000"/>
              <a:buFont typeface="Wingdings" charset="0"/>
              <a:buChar char="•"/>
              <a:defRPr/>
            </a:pPr>
            <a:r>
              <a:rPr lang="en-US" sz="2600" dirty="0" smtClean="0">
                <a:solidFill>
                  <a:srgbClr val="FFFFCC"/>
                </a:solidFill>
                <a:ea typeface="+mn-ea"/>
              </a:rPr>
              <a:t>The moment auditor incurs this qualification, he shall vacate the office as auditor</a:t>
            </a:r>
          </a:p>
          <a:p>
            <a:pPr marL="701675" lvl="1" indent="-244475" eaLnBrk="1" fontAlgn="auto" hangingPunct="1">
              <a:spcBef>
                <a:spcPts val="500"/>
              </a:spcBef>
              <a:spcAft>
                <a:spcPts val="0"/>
              </a:spcAft>
              <a:buClr>
                <a:srgbClr val="CC9900"/>
              </a:buClr>
              <a:buSzPct val="65000"/>
              <a:buFont typeface="Wingdings" charset="0"/>
              <a:buChar char="•"/>
              <a:defRPr/>
            </a:pPr>
            <a:endParaRPr lang="en-US" dirty="0">
              <a:ea typeface="+mn-ea"/>
            </a:endParaRPr>
          </a:p>
        </p:txBody>
      </p:sp>
      <p:sp>
        <p:nvSpPr>
          <p:cNvPr id="2969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83F0616E-7BB6-4885-A001-8D5ABE02CF79}" type="slidenum">
              <a:rPr lang="en-US" sz="2400">
                <a:solidFill>
                  <a:srgbClr val="FFFFCC"/>
                </a:solidFill>
                <a:latin typeface="Times New Roman" pitchFamily="18" charset="0"/>
                <a:cs typeface="Times New Roman" pitchFamily="18" charset="0"/>
                <a:sym typeface="Times New Roman" pitchFamily="18" charset="0"/>
              </a:rPr>
              <a:pPr defTabSz="914400"/>
              <a:t>49</a:t>
            </a:fld>
            <a:endParaRPr lang="en-US"/>
          </a:p>
        </p:txBody>
      </p:sp>
    </p:spTree>
    <p:extLst>
      <p:ext uri="{BB962C8B-B14F-4D97-AF65-F5344CB8AC3E}">
        <p14:creationId xmlns:p14="http://schemas.microsoft.com/office/powerpoint/2010/main" val="120551781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8">
                                            <p:txEl>
                                              <p:pRg st="1" end="1"/>
                                            </p:txEl>
                                          </p:spTgt>
                                        </p:tgtEl>
                                        <p:attrNameLst>
                                          <p:attrName>style.visibility</p:attrName>
                                        </p:attrNameLst>
                                      </p:cBhvr>
                                      <p:to>
                                        <p:strVal val="visible"/>
                                      </p:to>
                                    </p:set>
                                    <p:anim calcmode="lin" valueType="num">
                                      <p:cBhvr additive="base">
                                        <p:cTn id="13" dur="500" fill="hold"/>
                                        <p:tgtEl>
                                          <p:spTgt spid="296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additive="base">
                                        <p:cTn id="19" dur="500" fill="hold"/>
                                        <p:tgtEl>
                                          <p:spTgt spid="296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8">
                                            <p:txEl>
                                              <p:pRg st="3" end="3"/>
                                            </p:txEl>
                                          </p:spTgt>
                                        </p:tgtEl>
                                        <p:attrNameLst>
                                          <p:attrName>style.visibility</p:attrName>
                                        </p:attrNameLst>
                                      </p:cBhvr>
                                      <p:to>
                                        <p:strVal val="visible"/>
                                      </p:to>
                                    </p:set>
                                    <p:anim calcmode="lin" valueType="num">
                                      <p:cBhvr additive="base">
                                        <p:cTn id="25" dur="500" fill="hold"/>
                                        <p:tgtEl>
                                          <p:spTgt spid="2969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698">
                                            <p:txEl>
                                              <p:pRg st="4" end="4"/>
                                            </p:txEl>
                                          </p:spTgt>
                                        </p:tgtEl>
                                        <p:attrNameLst>
                                          <p:attrName>style.visibility</p:attrName>
                                        </p:attrNameLst>
                                      </p:cBhvr>
                                      <p:to>
                                        <p:strVal val="visible"/>
                                      </p:to>
                                    </p:set>
                                    <p:anim calcmode="lin" valueType="num">
                                      <p:cBhvr additive="base">
                                        <p:cTn id="31" dur="500" fill="hold"/>
                                        <p:tgtEl>
                                          <p:spTgt spid="2969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969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bldLvl="5"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a:solidFill>
                  <a:srgbClr val="FFCC00"/>
                </a:solidFill>
                <a:latin typeface="Arial" charset="0"/>
                <a:ea typeface="+mj-ea"/>
                <a:cs typeface="Arial" charset="0"/>
                <a:sym typeface="Arial" charset="0"/>
              </a:rPr>
              <a:t>Looking Forward</a:t>
            </a:r>
            <a:endParaRPr lang="en-US" dirty="0">
              <a:ea typeface="+mj-ea"/>
              <a:cs typeface="+mj-cs"/>
            </a:endParaRPr>
          </a:p>
        </p:txBody>
      </p:sp>
      <p:sp>
        <p:nvSpPr>
          <p:cNvPr id="717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Companies </a:t>
            </a:r>
            <a:r>
              <a:rPr lang="en-US" sz="3200" b="0" dirty="0" smtClean="0">
                <a:solidFill>
                  <a:srgbClr val="FFFFCC"/>
                </a:solidFill>
                <a:effectLst>
                  <a:outerShdw blurRad="38100" dist="38100" dir="2700000" algn="tl">
                    <a:srgbClr val="FFFFFF"/>
                  </a:outerShdw>
                </a:effectLst>
                <a:ea typeface="ＭＳ Ｐゴシック" charset="-128"/>
              </a:rPr>
              <a:t>Act </a:t>
            </a:r>
            <a:r>
              <a:rPr lang="en-US" sz="3200" b="0" dirty="0" smtClean="0">
                <a:solidFill>
                  <a:srgbClr val="FFFFCC"/>
                </a:solidFill>
                <a:effectLst>
                  <a:outerShdw blurRad="38100" dist="38100" dir="2700000" algn="tl">
                    <a:srgbClr val="FFFFFF"/>
                  </a:outerShdw>
                </a:effectLst>
                <a:ea typeface="ＭＳ Ｐゴシック" charset="-128"/>
              </a:rPr>
              <a:t>2013</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470 Sections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7 Schedules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95 Definitions</a:t>
            </a:r>
          </a:p>
          <a:p>
            <a:pPr marL="742950" lvl="1" indent="-285750" eaLnBrk="1" hangingPunct="1">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Phrase </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as may be prescribed</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 appears </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346   times</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 in the </a:t>
            </a:r>
            <a:r>
              <a:rPr lang="en-US" altLang="ja-JP" sz="2800" b="0" dirty="0" smtClean="0">
                <a:solidFill>
                  <a:srgbClr val="FFFFCC"/>
                </a:solidFill>
                <a:effectLst>
                  <a:outerShdw blurRad="38100" dist="38100" dir="2700000" algn="tl">
                    <a:srgbClr val="FFFFFF"/>
                  </a:outerShdw>
                </a:effectLst>
                <a:ea typeface="ＭＳ Ｐゴシック" charset="-128"/>
              </a:rPr>
              <a:t>Bill</a:t>
            </a:r>
          </a:p>
          <a:p>
            <a:pPr marL="742950" lvl="1" indent="-285750" eaLnBrk="1" hangingPunct="1">
              <a:buClr>
                <a:srgbClr val="CC9900"/>
              </a:buClr>
              <a:buSzPct val="65000"/>
              <a:buFont typeface="Wingdings" pitchFamily="2" charset="2"/>
              <a:buChar char="•"/>
            </a:pPr>
            <a:r>
              <a:rPr lang="en-US" altLang="ja-JP" sz="2800" b="0" dirty="0">
                <a:solidFill>
                  <a:srgbClr val="FFFFCC"/>
                </a:solidFill>
                <a:effectLst>
                  <a:outerShdw blurRad="38100" dist="38100" dir="2700000" algn="tl">
                    <a:srgbClr val="FFFFFF"/>
                  </a:outerShdw>
                </a:effectLst>
                <a:ea typeface="ＭＳ Ｐゴシック" charset="-128"/>
              </a:rPr>
              <a:t>46 sections of Part IX A of Companies Act, 196 relating to Producer Companies  will continue to apply</a:t>
            </a:r>
          </a:p>
          <a:p>
            <a:pPr marL="742950" lvl="1" indent="-285750" eaLnBrk="1" hangingPunct="1">
              <a:buClr>
                <a:srgbClr val="CC9900"/>
              </a:buClr>
              <a:buSzPct val="65000"/>
              <a:buFont typeface="Wingdings" pitchFamily="2" charset="2"/>
              <a:buChar char="•"/>
            </a:pPr>
            <a:endParaRPr lang="en-US" altLang="ja-JP" sz="2800" b="0" dirty="0" smtClean="0">
              <a:solidFill>
                <a:srgbClr val="FFFFCC"/>
              </a:solidFill>
              <a:effectLst>
                <a:outerShdw blurRad="38100" dist="38100" dir="2700000" algn="tl">
                  <a:srgbClr val="FFFFFF"/>
                </a:outerShdw>
              </a:effectLst>
              <a:ea typeface="ＭＳ Ｐゴシック" charset="-128"/>
            </a:endParaRPr>
          </a:p>
          <a:p>
            <a:pPr marL="742950" lvl="1" indent="-285750" eaLnBrk="1" hangingPunct="1">
              <a:buClr>
                <a:srgbClr val="CC9900"/>
              </a:buClr>
              <a:buSzPct val="65000"/>
              <a:buFont typeface="Wingdings" pitchFamily="2" charset="2"/>
              <a:buChar char="•"/>
            </a:pPr>
            <a:endParaRPr lang="en-US" b="0" dirty="0" smtClean="0">
              <a:effectLst>
                <a:outerShdw blurRad="38100" dist="38100" dir="2700000" algn="tl">
                  <a:srgbClr val="7C9BA5"/>
                </a:outerShdw>
              </a:effectLst>
              <a:ea typeface="ＭＳ Ｐゴシック" charset="-128"/>
            </a:endParaRPr>
          </a:p>
        </p:txBody>
      </p:sp>
      <p:sp>
        <p:nvSpPr>
          <p:cNvPr id="717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368C47ED-8D09-4568-A6A9-2592321B0DD3}" type="slidenum">
              <a:rPr lang="en-US" sz="2400">
                <a:solidFill>
                  <a:srgbClr val="FFFFCC"/>
                </a:solidFill>
                <a:latin typeface="Times New Roman" pitchFamily="18" charset="0"/>
                <a:cs typeface="Times New Roman" pitchFamily="18" charset="0"/>
                <a:sym typeface="Times New Roman" pitchFamily="18" charset="0"/>
              </a:rPr>
              <a:pPr defTabSz="914400"/>
              <a:t>5</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 calcmode="lin" valueType="num">
                                      <p:cBhvr additive="base">
                                        <p:cTn id="7" dur="500" fill="hold"/>
                                        <p:tgtEl>
                                          <p:spTgt spid="717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7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0">
                                            <p:txEl>
                                              <p:pRg st="1" end="1"/>
                                            </p:txEl>
                                          </p:spTgt>
                                        </p:tgtEl>
                                        <p:attrNameLst>
                                          <p:attrName>style.visibility</p:attrName>
                                        </p:attrNameLst>
                                      </p:cBhvr>
                                      <p:to>
                                        <p:strVal val="visible"/>
                                      </p:to>
                                    </p:set>
                                    <p:anim calcmode="lin" valueType="num">
                                      <p:cBhvr additive="base">
                                        <p:cTn id="13" dur="500" fill="hold"/>
                                        <p:tgtEl>
                                          <p:spTgt spid="717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17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0">
                                            <p:txEl>
                                              <p:pRg st="2" end="2"/>
                                            </p:txEl>
                                          </p:spTgt>
                                        </p:tgtEl>
                                        <p:attrNameLst>
                                          <p:attrName>style.visibility</p:attrName>
                                        </p:attrNameLst>
                                      </p:cBhvr>
                                      <p:to>
                                        <p:strVal val="visible"/>
                                      </p:to>
                                    </p:set>
                                    <p:anim calcmode="lin" valueType="num">
                                      <p:cBhvr additive="base">
                                        <p:cTn id="19" dur="500" fill="hold"/>
                                        <p:tgtEl>
                                          <p:spTgt spid="717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17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0">
                                            <p:txEl>
                                              <p:pRg st="3" end="3"/>
                                            </p:txEl>
                                          </p:spTgt>
                                        </p:tgtEl>
                                        <p:attrNameLst>
                                          <p:attrName>style.visibility</p:attrName>
                                        </p:attrNameLst>
                                      </p:cBhvr>
                                      <p:to>
                                        <p:strVal val="visible"/>
                                      </p:to>
                                    </p:set>
                                    <p:anim calcmode="lin" valueType="num">
                                      <p:cBhvr additive="base">
                                        <p:cTn id="25" dur="500" fill="hold"/>
                                        <p:tgtEl>
                                          <p:spTgt spid="717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17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170">
                                            <p:txEl>
                                              <p:pRg st="4" end="4"/>
                                            </p:txEl>
                                          </p:spTgt>
                                        </p:tgtEl>
                                        <p:attrNameLst>
                                          <p:attrName>style.visibility</p:attrName>
                                        </p:attrNameLst>
                                      </p:cBhvr>
                                      <p:to>
                                        <p:strVal val="visible"/>
                                      </p:to>
                                    </p:set>
                                    <p:anim calcmode="lin" valueType="num">
                                      <p:cBhvr additive="base">
                                        <p:cTn id="31" dur="500" fill="hold"/>
                                        <p:tgtEl>
                                          <p:spTgt spid="717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17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170">
                                            <p:txEl>
                                              <p:pRg st="5" end="5"/>
                                            </p:txEl>
                                          </p:spTgt>
                                        </p:tgtEl>
                                        <p:attrNameLst>
                                          <p:attrName>style.visibility</p:attrName>
                                        </p:attrNameLst>
                                      </p:cBhvr>
                                      <p:to>
                                        <p:strVal val="visible"/>
                                      </p:to>
                                    </p:set>
                                    <p:anim calcmode="lin" valueType="num">
                                      <p:cBhvr additive="base">
                                        <p:cTn id="37" dur="500" fill="hold"/>
                                        <p:tgtEl>
                                          <p:spTgt spid="717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717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bldLvl="5"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30722"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77500" lnSpcReduction="20000"/>
          </a:bodyPr>
          <a:lstStyle/>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a:solidFill>
                  <a:srgbClr val="FFFFCC"/>
                </a:solidFill>
                <a:ea typeface="+mn-ea"/>
                <a:cs typeface="+mn-cs"/>
              </a:rPr>
              <a:t>Remuneration to be fixed in general meeting</a:t>
            </a:r>
          </a:p>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a:solidFill>
                  <a:srgbClr val="FFFFCC"/>
                </a:solidFill>
                <a:ea typeface="+mn-ea"/>
                <a:cs typeface="+mn-cs"/>
              </a:rPr>
              <a:t>Remuneration include Audit Fee plus expenses but exclude amount paid for other services </a:t>
            </a:r>
            <a:r>
              <a:rPr lang="en-US" sz="3200" dirty="0" smtClean="0">
                <a:solidFill>
                  <a:srgbClr val="FFFFCC"/>
                </a:solidFill>
                <a:ea typeface="+mn-ea"/>
                <a:cs typeface="+mn-cs"/>
              </a:rPr>
              <a:t>rendered</a:t>
            </a:r>
          </a:p>
          <a:p>
            <a:pPr marL="342900" indent="-342900" eaLnBrk="1" fontAlgn="auto" hangingPunct="1">
              <a:lnSpc>
                <a:spcPct val="90000"/>
              </a:lnSpc>
              <a:spcBef>
                <a:spcPts val="700"/>
              </a:spcBef>
              <a:spcAft>
                <a:spcPts val="0"/>
              </a:spcAft>
              <a:buClr>
                <a:srgbClr val="CCFF33"/>
              </a:buClr>
              <a:buSzPct val="70000"/>
              <a:buFont typeface="Wingdings" charset="0"/>
              <a:buChar char="•"/>
              <a:defRPr/>
            </a:pPr>
            <a:r>
              <a:rPr lang="en-US" sz="3200" dirty="0" smtClean="0">
                <a:solidFill>
                  <a:srgbClr val="FFFFCC"/>
                </a:solidFill>
                <a:ea typeface="+mn-ea"/>
                <a:cs typeface="+mn-cs"/>
              </a:rPr>
              <a:t>Impermissible Services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Accounting</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Internal Audit</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cs typeface="+mn-cs"/>
              </a:rPr>
              <a:t>Financial Information System</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Actuarial Services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Investment Advisory</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Investment Banking</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Management Services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r>
              <a:rPr lang="en-US" sz="3000" dirty="0" smtClean="0">
                <a:solidFill>
                  <a:srgbClr val="FFFFCC"/>
                </a:solidFill>
                <a:ea typeface="+mn-ea"/>
              </a:rPr>
              <a:t>Outsourced financial services</a:t>
            </a: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endParaRPr lang="en-US" sz="3000" dirty="0" smtClean="0">
              <a:solidFill>
                <a:srgbClr val="FFFFCC"/>
              </a:solidFill>
              <a:ea typeface="+mn-ea"/>
            </a:endParaRPr>
          </a:p>
          <a:p>
            <a:pPr marL="746125" lvl="1" indent="-342900" eaLnBrk="1" fontAlgn="auto" hangingPunct="1">
              <a:lnSpc>
                <a:spcPct val="90000"/>
              </a:lnSpc>
              <a:spcBef>
                <a:spcPts val="700"/>
              </a:spcBef>
              <a:spcAft>
                <a:spcPts val="0"/>
              </a:spcAft>
              <a:buClr>
                <a:srgbClr val="CCFF33"/>
              </a:buClr>
              <a:buSzPct val="70000"/>
              <a:buFont typeface="Wingdings" charset="0"/>
              <a:buChar char="•"/>
              <a:defRPr/>
            </a:pPr>
            <a:endParaRPr lang="en-US" sz="3000" dirty="0" smtClean="0">
              <a:solidFill>
                <a:srgbClr val="FFFFCC"/>
              </a:solidFill>
              <a:ea typeface="+mn-ea"/>
              <a:cs typeface="+mn-cs"/>
            </a:endParaRPr>
          </a:p>
          <a:p>
            <a:pPr marL="342900" indent="-342900" eaLnBrk="1" fontAlgn="auto" hangingPunct="1">
              <a:lnSpc>
                <a:spcPct val="90000"/>
              </a:lnSpc>
              <a:spcBef>
                <a:spcPts val="700"/>
              </a:spcBef>
              <a:spcAft>
                <a:spcPts val="0"/>
              </a:spcAft>
              <a:buClr>
                <a:srgbClr val="CCFF33"/>
              </a:buClr>
              <a:buSzPct val="70000"/>
              <a:buFont typeface="Wingdings" charset="0"/>
              <a:buChar char="•"/>
              <a:defRPr/>
            </a:pPr>
            <a:endParaRPr lang="en-US" sz="3200" dirty="0" smtClean="0">
              <a:solidFill>
                <a:srgbClr val="FFFFCC"/>
              </a:solidFill>
              <a:ea typeface="+mn-ea"/>
              <a:cs typeface="+mn-cs"/>
            </a:endParaRPr>
          </a:p>
          <a:p>
            <a:pPr marL="0" indent="0" eaLnBrk="1" fontAlgn="auto" hangingPunct="1">
              <a:lnSpc>
                <a:spcPct val="90000"/>
              </a:lnSpc>
              <a:spcBef>
                <a:spcPts val="700"/>
              </a:spcBef>
              <a:spcAft>
                <a:spcPts val="0"/>
              </a:spcAft>
              <a:buClr>
                <a:srgbClr val="CCFF33"/>
              </a:buClr>
              <a:buSzPct val="70000"/>
              <a:buNone/>
              <a:defRPr/>
            </a:pPr>
            <a:endParaRPr lang="en-US" dirty="0">
              <a:ea typeface="+mn-ea"/>
              <a:cs typeface="+mn-cs"/>
            </a:endParaRPr>
          </a:p>
        </p:txBody>
      </p:sp>
      <p:sp>
        <p:nvSpPr>
          <p:cNvPr id="3072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CF3521E2-A448-4630-9ABD-A1F6D6F4F4D6}" type="slidenum">
              <a:rPr lang="en-US" sz="2400">
                <a:solidFill>
                  <a:srgbClr val="FFFFCC"/>
                </a:solidFill>
                <a:latin typeface="Times New Roman" pitchFamily="18" charset="0"/>
                <a:cs typeface="Times New Roman" pitchFamily="18" charset="0"/>
                <a:sym typeface="Times New Roman" pitchFamily="18" charset="0"/>
              </a:rPr>
              <a:pPr defTabSz="914400"/>
              <a:t>50</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500" fill="hold"/>
                                        <p:tgtEl>
                                          <p:spTgt spid="3072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7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500" fill="hold"/>
                                        <p:tgtEl>
                                          <p:spTgt spid="3072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2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500" fill="hold"/>
                                        <p:tgtEl>
                                          <p:spTgt spid="3072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22">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0722">
                                            <p:txEl>
                                              <p:pRg st="3" end="3"/>
                                            </p:txEl>
                                          </p:spTgt>
                                        </p:tgtEl>
                                        <p:attrNameLst>
                                          <p:attrName>style.visibility</p:attrName>
                                        </p:attrNameLst>
                                      </p:cBhvr>
                                      <p:to>
                                        <p:strVal val="visible"/>
                                      </p:to>
                                    </p:set>
                                    <p:anim calcmode="lin" valueType="num">
                                      <p:cBhvr additive="base">
                                        <p:cTn id="23" dur="500" fill="hold"/>
                                        <p:tgtEl>
                                          <p:spTgt spid="30722">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0722">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722">
                                            <p:txEl>
                                              <p:pRg st="4" end="4"/>
                                            </p:txEl>
                                          </p:spTgt>
                                        </p:tgtEl>
                                        <p:attrNameLst>
                                          <p:attrName>style.visibility</p:attrName>
                                        </p:attrNameLst>
                                      </p:cBhvr>
                                      <p:to>
                                        <p:strVal val="visible"/>
                                      </p:to>
                                    </p:set>
                                    <p:anim calcmode="lin" valueType="num">
                                      <p:cBhvr additive="base">
                                        <p:cTn id="27" dur="500" fill="hold"/>
                                        <p:tgtEl>
                                          <p:spTgt spid="30722">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0722">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0722">
                                            <p:txEl>
                                              <p:pRg st="5" end="5"/>
                                            </p:txEl>
                                          </p:spTgt>
                                        </p:tgtEl>
                                        <p:attrNameLst>
                                          <p:attrName>style.visibility</p:attrName>
                                        </p:attrNameLst>
                                      </p:cBhvr>
                                      <p:to>
                                        <p:strVal val="visible"/>
                                      </p:to>
                                    </p:set>
                                    <p:anim calcmode="lin" valueType="num">
                                      <p:cBhvr additive="base">
                                        <p:cTn id="31" dur="500" fill="hold"/>
                                        <p:tgtEl>
                                          <p:spTgt spid="30722">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722">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722">
                                            <p:txEl>
                                              <p:pRg st="6" end="6"/>
                                            </p:txEl>
                                          </p:spTgt>
                                        </p:tgtEl>
                                        <p:attrNameLst>
                                          <p:attrName>style.visibility</p:attrName>
                                        </p:attrNameLst>
                                      </p:cBhvr>
                                      <p:to>
                                        <p:strVal val="visible"/>
                                      </p:to>
                                    </p:set>
                                    <p:anim calcmode="lin" valueType="num">
                                      <p:cBhvr additive="base">
                                        <p:cTn id="35" dur="500" fill="hold"/>
                                        <p:tgtEl>
                                          <p:spTgt spid="30722">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0722">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0722">
                                            <p:txEl>
                                              <p:pRg st="7" end="7"/>
                                            </p:txEl>
                                          </p:spTgt>
                                        </p:tgtEl>
                                        <p:attrNameLst>
                                          <p:attrName>style.visibility</p:attrName>
                                        </p:attrNameLst>
                                      </p:cBhvr>
                                      <p:to>
                                        <p:strVal val="visible"/>
                                      </p:to>
                                    </p:set>
                                    <p:anim calcmode="lin" valueType="num">
                                      <p:cBhvr additive="base">
                                        <p:cTn id="39" dur="500" fill="hold"/>
                                        <p:tgtEl>
                                          <p:spTgt spid="30722">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0722">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0722">
                                            <p:txEl>
                                              <p:pRg st="8" end="8"/>
                                            </p:txEl>
                                          </p:spTgt>
                                        </p:tgtEl>
                                        <p:attrNameLst>
                                          <p:attrName>style.visibility</p:attrName>
                                        </p:attrNameLst>
                                      </p:cBhvr>
                                      <p:to>
                                        <p:strVal val="visible"/>
                                      </p:to>
                                    </p:set>
                                    <p:anim calcmode="lin" valueType="num">
                                      <p:cBhvr additive="base">
                                        <p:cTn id="43" dur="500" fill="hold"/>
                                        <p:tgtEl>
                                          <p:spTgt spid="30722">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0722">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0722">
                                            <p:txEl>
                                              <p:pRg st="9" end="9"/>
                                            </p:txEl>
                                          </p:spTgt>
                                        </p:tgtEl>
                                        <p:attrNameLst>
                                          <p:attrName>style.visibility</p:attrName>
                                        </p:attrNameLst>
                                      </p:cBhvr>
                                      <p:to>
                                        <p:strVal val="visible"/>
                                      </p:to>
                                    </p:set>
                                    <p:anim calcmode="lin" valueType="num">
                                      <p:cBhvr additive="base">
                                        <p:cTn id="47" dur="500" fill="hold"/>
                                        <p:tgtEl>
                                          <p:spTgt spid="30722">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0722">
                                            <p:txEl>
                                              <p:pRg st="9" end="9"/>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0722">
                                            <p:txEl>
                                              <p:pRg st="10" end="10"/>
                                            </p:txEl>
                                          </p:spTgt>
                                        </p:tgtEl>
                                        <p:attrNameLst>
                                          <p:attrName>style.visibility</p:attrName>
                                        </p:attrNameLst>
                                      </p:cBhvr>
                                      <p:to>
                                        <p:strVal val="visible"/>
                                      </p:to>
                                    </p:set>
                                    <p:anim calcmode="lin" valueType="num">
                                      <p:cBhvr additive="base">
                                        <p:cTn id="51" dur="500" fill="hold"/>
                                        <p:tgtEl>
                                          <p:spTgt spid="30722">
                                            <p:txEl>
                                              <p:pRg st="10" end="1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0722">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Auditors</a:t>
            </a:r>
            <a:endParaRPr lang="en-US">
              <a:ea typeface="+mj-ea"/>
              <a:cs typeface="+mj-cs"/>
            </a:endParaRPr>
          </a:p>
        </p:txBody>
      </p:sp>
      <p:sp>
        <p:nvSpPr>
          <p:cNvPr id="3174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277813" indent="-277813"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Auditor to comply with Auditing Standards</a:t>
            </a:r>
          </a:p>
          <a:p>
            <a:pPr marL="277813" indent="-277813"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Auditor to attend AGM unless exempted by the company</a:t>
            </a:r>
          </a:p>
          <a:p>
            <a:pPr marL="277813" indent="-277813"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Penalty for contravention</a:t>
            </a:r>
          </a:p>
          <a:p>
            <a:pPr marL="722313" lvl="1" indent="-265113" eaLnBrk="1" hangingPunct="1">
              <a:lnSpc>
                <a:spcPct val="90000"/>
              </a:lnSpc>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Fine</a:t>
            </a:r>
          </a:p>
          <a:p>
            <a:pPr marL="722313" lvl="1" indent="-265113" eaLnBrk="1" hangingPunct="1">
              <a:lnSpc>
                <a:spcPct val="90000"/>
              </a:lnSpc>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Min – 25000/-</a:t>
            </a:r>
          </a:p>
          <a:p>
            <a:pPr marL="722313" lvl="1" indent="-265113" eaLnBrk="1" hangingPunct="1">
              <a:lnSpc>
                <a:spcPct val="90000"/>
              </a:lnSpc>
              <a:buClr>
                <a:srgbClr val="CC9900"/>
              </a:buClr>
              <a:buSzPct val="65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Max - 5 lakhs</a:t>
            </a:r>
          </a:p>
          <a:p>
            <a:pPr marL="681038" lvl="1" indent="-277813" eaLnBrk="1" hangingPunct="1">
              <a:lnSpc>
                <a:spcPct val="90000"/>
              </a:lnSpc>
              <a:buClr>
                <a:srgbClr val="CCFF33"/>
              </a:buClr>
              <a:buSzPct val="70000"/>
              <a:buFont typeface="Wingdings" pitchFamily="2" charset="2"/>
              <a:buChar char="•"/>
            </a:pPr>
            <a:r>
              <a:rPr lang="en-US" sz="2600" b="0" dirty="0" smtClean="0">
                <a:solidFill>
                  <a:srgbClr val="FFFFCC"/>
                </a:solidFill>
                <a:effectLst>
                  <a:outerShdw blurRad="38100" dist="38100" dir="2700000" algn="tl">
                    <a:srgbClr val="FFFFFF"/>
                  </a:outerShdw>
                </a:effectLst>
                <a:ea typeface="ＭＳ Ｐゴシック" charset="-128"/>
              </a:rPr>
              <a:t>Knowingly – Imprisonment </a:t>
            </a:r>
            <a:r>
              <a:rPr lang="en-US" sz="2600" b="0" dirty="0" err="1" smtClean="0">
                <a:solidFill>
                  <a:srgbClr val="FFFFCC"/>
                </a:solidFill>
                <a:effectLst>
                  <a:outerShdw blurRad="38100" dist="38100" dir="2700000" algn="tl">
                    <a:srgbClr val="FFFFFF"/>
                  </a:outerShdw>
                </a:effectLst>
                <a:ea typeface="ＭＳ Ｐゴシック" charset="-128"/>
              </a:rPr>
              <a:t>upto</a:t>
            </a:r>
            <a:r>
              <a:rPr lang="en-US" sz="2600" b="0" dirty="0" smtClean="0">
                <a:solidFill>
                  <a:srgbClr val="FFFFCC"/>
                </a:solidFill>
                <a:effectLst>
                  <a:outerShdw blurRad="38100" dist="38100" dir="2700000" algn="tl">
                    <a:srgbClr val="FFFFFF"/>
                  </a:outerShdw>
                </a:effectLst>
                <a:ea typeface="ＭＳ Ｐゴシック" charset="-128"/>
              </a:rPr>
              <a:t> one year</a:t>
            </a:r>
          </a:p>
          <a:p>
            <a:pPr marL="277813" indent="-277813"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If </a:t>
            </a:r>
            <a:r>
              <a:rPr lang="en-US" sz="2800" b="0" dirty="0" smtClean="0">
                <a:solidFill>
                  <a:srgbClr val="FFFFCC"/>
                </a:solidFill>
                <a:effectLst>
                  <a:outerShdw blurRad="38100" dist="38100" dir="2700000" algn="tl">
                    <a:srgbClr val="FFFFFF"/>
                  </a:outerShdw>
                </a:effectLst>
                <a:ea typeface="ＭＳ Ｐゴシック" charset="-128"/>
              </a:rPr>
              <a:t>convicted – Refund remuneration and pay damages</a:t>
            </a:r>
            <a:endParaRPr lang="en-US" sz="2800" b="0" dirty="0" smtClean="0">
              <a:effectLst>
                <a:outerShdw blurRad="38100" dist="38100" dir="2700000" algn="tl">
                  <a:srgbClr val="7C9BA5"/>
                </a:outerShdw>
              </a:effectLst>
              <a:ea typeface="ＭＳ Ｐゴシック" charset="-128"/>
            </a:endParaRPr>
          </a:p>
        </p:txBody>
      </p:sp>
      <p:sp>
        <p:nvSpPr>
          <p:cNvPr id="3174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6F80CFEC-B441-4E8F-A405-763DD8C356CB}" type="slidenum">
              <a:rPr lang="en-US" sz="2400">
                <a:solidFill>
                  <a:srgbClr val="FFFFCC"/>
                </a:solidFill>
                <a:latin typeface="Times New Roman" pitchFamily="18" charset="0"/>
                <a:cs typeface="Times New Roman" pitchFamily="18" charset="0"/>
                <a:sym typeface="Times New Roman" pitchFamily="18" charset="0"/>
              </a:rPr>
              <a:pPr defTabSz="914400"/>
              <a:t>51</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6">
                                            <p:txEl>
                                              <p:pRg st="2" end="2"/>
                                            </p:txEl>
                                          </p:spTgt>
                                        </p:tgtEl>
                                        <p:attrNameLst>
                                          <p:attrName>style.visibility</p:attrName>
                                        </p:attrNameLst>
                                      </p:cBhvr>
                                      <p:to>
                                        <p:strVal val="visible"/>
                                      </p:to>
                                    </p:set>
                                    <p:anim calcmode="lin" valueType="num">
                                      <p:cBhvr additive="base">
                                        <p:cTn id="19" dur="500" fill="hold"/>
                                        <p:tgtEl>
                                          <p:spTgt spid="3174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74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46">
                                            <p:txEl>
                                              <p:pRg st="3" end="3"/>
                                            </p:txEl>
                                          </p:spTgt>
                                        </p:tgtEl>
                                        <p:attrNameLst>
                                          <p:attrName>style.visibility</p:attrName>
                                        </p:attrNameLst>
                                      </p:cBhvr>
                                      <p:to>
                                        <p:strVal val="visible"/>
                                      </p:to>
                                    </p:set>
                                    <p:anim calcmode="lin" valueType="num">
                                      <p:cBhvr additive="base">
                                        <p:cTn id="25" dur="500" fill="hold"/>
                                        <p:tgtEl>
                                          <p:spTgt spid="3174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174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46">
                                            <p:txEl>
                                              <p:pRg st="4" end="4"/>
                                            </p:txEl>
                                          </p:spTgt>
                                        </p:tgtEl>
                                        <p:attrNameLst>
                                          <p:attrName>style.visibility</p:attrName>
                                        </p:attrNameLst>
                                      </p:cBhvr>
                                      <p:to>
                                        <p:strVal val="visible"/>
                                      </p:to>
                                    </p:set>
                                    <p:anim calcmode="lin" valueType="num">
                                      <p:cBhvr additive="base">
                                        <p:cTn id="31" dur="500" fill="hold"/>
                                        <p:tgtEl>
                                          <p:spTgt spid="3174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174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46">
                                            <p:txEl>
                                              <p:pRg st="5" end="5"/>
                                            </p:txEl>
                                          </p:spTgt>
                                        </p:tgtEl>
                                        <p:attrNameLst>
                                          <p:attrName>style.visibility</p:attrName>
                                        </p:attrNameLst>
                                      </p:cBhvr>
                                      <p:to>
                                        <p:strVal val="visible"/>
                                      </p:to>
                                    </p:set>
                                    <p:anim calcmode="lin" valueType="num">
                                      <p:cBhvr additive="base">
                                        <p:cTn id="37" dur="500" fill="hold"/>
                                        <p:tgtEl>
                                          <p:spTgt spid="3174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174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46">
                                            <p:txEl>
                                              <p:pRg st="6" end="6"/>
                                            </p:txEl>
                                          </p:spTgt>
                                        </p:tgtEl>
                                        <p:attrNameLst>
                                          <p:attrName>style.visibility</p:attrName>
                                        </p:attrNameLst>
                                      </p:cBhvr>
                                      <p:to>
                                        <p:strVal val="visible"/>
                                      </p:to>
                                    </p:set>
                                    <p:anim calcmode="lin" valueType="num">
                                      <p:cBhvr additive="base">
                                        <p:cTn id="43" dur="500" fill="hold"/>
                                        <p:tgtEl>
                                          <p:spTgt spid="3174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174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1746">
                                            <p:txEl>
                                              <p:pRg st="7" end="7"/>
                                            </p:txEl>
                                          </p:spTgt>
                                        </p:tgtEl>
                                        <p:attrNameLst>
                                          <p:attrName>style.visibility</p:attrName>
                                        </p:attrNameLst>
                                      </p:cBhvr>
                                      <p:to>
                                        <p:strVal val="visible"/>
                                      </p:to>
                                    </p:set>
                                    <p:anim calcmode="lin" valueType="num">
                                      <p:cBhvr additive="base">
                                        <p:cTn id="49" dur="500" fill="hold"/>
                                        <p:tgtEl>
                                          <p:spTgt spid="31746">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174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bldLvl="5"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6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Directors</a:t>
            </a:r>
            <a:endParaRPr lang="en-US">
              <a:ea typeface="+mj-ea"/>
              <a:cs typeface="+mj-cs"/>
            </a:endParaRPr>
          </a:p>
        </p:txBody>
      </p:sp>
      <p:sp>
        <p:nvSpPr>
          <p:cNvPr id="3277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Minimum</a:t>
            </a:r>
          </a:p>
          <a:p>
            <a:pPr marL="701675" lvl="1" indent="-244475" eaLnBrk="1" hangingPunct="1">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Public – 3</a:t>
            </a:r>
          </a:p>
          <a:p>
            <a:pPr marL="701675" lvl="1" indent="-244475" eaLnBrk="1" hangingPunct="1">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Private – 2</a:t>
            </a:r>
          </a:p>
          <a:p>
            <a:pPr marL="701675" lvl="1" indent="-244475" eaLnBrk="1" hangingPunct="1">
              <a:spcBef>
                <a:spcPts val="500"/>
              </a:spcBef>
              <a:buClr>
                <a:srgbClr val="CC9900"/>
              </a:buClr>
              <a:buSzPct val="65000"/>
              <a:buFont typeface="Wingdings" pitchFamily="2" charset="2"/>
              <a:buChar char="•"/>
            </a:pPr>
            <a:r>
              <a:rPr lang="en-US" sz="2400" b="0" dirty="0" smtClean="0">
                <a:solidFill>
                  <a:srgbClr val="FFFFCC"/>
                </a:solidFill>
                <a:effectLst>
                  <a:outerShdw blurRad="38100" dist="38100" dir="2700000" algn="tl">
                    <a:srgbClr val="FFFFFF"/>
                  </a:outerShdw>
                </a:effectLst>
                <a:ea typeface="ＭＳ Ｐゴシック" charset="-128"/>
              </a:rPr>
              <a:t>OPC – 1</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Maximum – 15</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One director to be ordinarily resident in India</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Listed Companies – 1/3</a:t>
            </a:r>
            <a:r>
              <a:rPr lang="en-US" sz="2800" b="0" baseline="30000" dirty="0" smtClean="0">
                <a:solidFill>
                  <a:srgbClr val="FFFFCC"/>
                </a:solidFill>
                <a:effectLst>
                  <a:outerShdw blurRad="38100" dist="38100" dir="2700000" algn="tl">
                    <a:srgbClr val="FFFFFF"/>
                  </a:outerShdw>
                </a:effectLst>
                <a:ea typeface="ＭＳ Ｐゴシック" charset="-128"/>
              </a:rPr>
              <a:t>rd</a:t>
            </a:r>
            <a:r>
              <a:rPr lang="en-US" sz="2800" b="0" dirty="0" smtClean="0">
                <a:solidFill>
                  <a:srgbClr val="FFFFCC"/>
                </a:solidFill>
                <a:effectLst>
                  <a:outerShdw blurRad="38100" dist="38100" dir="2700000" algn="tl">
                    <a:srgbClr val="FFFFFF"/>
                  </a:outerShdw>
                </a:effectLst>
                <a:ea typeface="ＭＳ Ｐゴシック" charset="-128"/>
              </a:rPr>
              <a:t> to be independent</a:t>
            </a:r>
          </a:p>
          <a:p>
            <a:pPr marL="300038" indent="-300038" eaLnBrk="1" hangingPunct="1">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Existing Companies – To comply within 1 year</a:t>
            </a:r>
            <a:endParaRPr lang="en-US" b="0" dirty="0" smtClean="0">
              <a:effectLst>
                <a:outerShdw blurRad="38100" dist="38100" dir="2700000" algn="tl">
                  <a:srgbClr val="7C9BA5"/>
                </a:outerShdw>
              </a:effectLst>
              <a:ea typeface="ＭＳ Ｐゴシック" charset="-128"/>
            </a:endParaRPr>
          </a:p>
        </p:txBody>
      </p:sp>
      <p:sp>
        <p:nvSpPr>
          <p:cNvPr id="3277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3F481020-DB00-4786-8E63-9CE67C8D88DA}" type="slidenum">
              <a:rPr lang="en-US" sz="2400">
                <a:solidFill>
                  <a:srgbClr val="FFFFCC"/>
                </a:solidFill>
                <a:latin typeface="Times New Roman" pitchFamily="18" charset="0"/>
                <a:cs typeface="Times New Roman" pitchFamily="18" charset="0"/>
                <a:sym typeface="Times New Roman" pitchFamily="18" charset="0"/>
              </a:rPr>
              <a:pPr defTabSz="914400"/>
              <a:t>52</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0">
                                            <p:txEl>
                                              <p:pRg st="1" end="1"/>
                                            </p:txEl>
                                          </p:spTgt>
                                        </p:tgtEl>
                                        <p:attrNameLst>
                                          <p:attrName>style.visibility</p:attrName>
                                        </p:attrNameLst>
                                      </p:cBhvr>
                                      <p:to>
                                        <p:strVal val="visible"/>
                                      </p:to>
                                    </p:set>
                                    <p:anim calcmode="lin" valueType="num">
                                      <p:cBhvr additive="base">
                                        <p:cTn id="13" dur="500" fill="hold"/>
                                        <p:tgtEl>
                                          <p:spTgt spid="3277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0">
                                            <p:txEl>
                                              <p:pRg st="2" end="2"/>
                                            </p:txEl>
                                          </p:spTgt>
                                        </p:tgtEl>
                                        <p:attrNameLst>
                                          <p:attrName>style.visibility</p:attrName>
                                        </p:attrNameLst>
                                      </p:cBhvr>
                                      <p:to>
                                        <p:strVal val="visible"/>
                                      </p:to>
                                    </p:set>
                                    <p:anim calcmode="lin" valueType="num">
                                      <p:cBhvr additive="base">
                                        <p:cTn id="19" dur="500" fill="hold"/>
                                        <p:tgtEl>
                                          <p:spTgt spid="3277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277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2770">
                                            <p:txEl>
                                              <p:pRg st="3" end="3"/>
                                            </p:txEl>
                                          </p:spTgt>
                                        </p:tgtEl>
                                        <p:attrNameLst>
                                          <p:attrName>style.visibility</p:attrName>
                                        </p:attrNameLst>
                                      </p:cBhvr>
                                      <p:to>
                                        <p:strVal val="visible"/>
                                      </p:to>
                                    </p:set>
                                    <p:anim calcmode="lin" valueType="num">
                                      <p:cBhvr additive="base">
                                        <p:cTn id="25" dur="500" fill="hold"/>
                                        <p:tgtEl>
                                          <p:spTgt spid="3277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277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70">
                                            <p:txEl>
                                              <p:pRg st="4" end="4"/>
                                            </p:txEl>
                                          </p:spTgt>
                                        </p:tgtEl>
                                        <p:attrNameLst>
                                          <p:attrName>style.visibility</p:attrName>
                                        </p:attrNameLst>
                                      </p:cBhvr>
                                      <p:to>
                                        <p:strVal val="visible"/>
                                      </p:to>
                                    </p:set>
                                    <p:anim calcmode="lin" valueType="num">
                                      <p:cBhvr additive="base">
                                        <p:cTn id="31" dur="500" fill="hold"/>
                                        <p:tgtEl>
                                          <p:spTgt spid="3277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277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2770">
                                            <p:txEl>
                                              <p:pRg st="5" end="5"/>
                                            </p:txEl>
                                          </p:spTgt>
                                        </p:tgtEl>
                                        <p:attrNameLst>
                                          <p:attrName>style.visibility</p:attrName>
                                        </p:attrNameLst>
                                      </p:cBhvr>
                                      <p:to>
                                        <p:strVal val="visible"/>
                                      </p:to>
                                    </p:set>
                                    <p:anim calcmode="lin" valueType="num">
                                      <p:cBhvr additive="base">
                                        <p:cTn id="37" dur="500" fill="hold"/>
                                        <p:tgtEl>
                                          <p:spTgt spid="3277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277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2770">
                                            <p:txEl>
                                              <p:pRg st="6" end="6"/>
                                            </p:txEl>
                                          </p:spTgt>
                                        </p:tgtEl>
                                        <p:attrNameLst>
                                          <p:attrName>style.visibility</p:attrName>
                                        </p:attrNameLst>
                                      </p:cBhvr>
                                      <p:to>
                                        <p:strVal val="visible"/>
                                      </p:to>
                                    </p:set>
                                    <p:anim calcmode="lin" valueType="num">
                                      <p:cBhvr additive="base">
                                        <p:cTn id="43" dur="500" fill="hold"/>
                                        <p:tgtEl>
                                          <p:spTgt spid="3277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277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2770">
                                            <p:txEl>
                                              <p:pRg st="7" end="7"/>
                                            </p:txEl>
                                          </p:spTgt>
                                        </p:tgtEl>
                                        <p:attrNameLst>
                                          <p:attrName>style.visibility</p:attrName>
                                        </p:attrNameLst>
                                      </p:cBhvr>
                                      <p:to>
                                        <p:strVal val="visible"/>
                                      </p:to>
                                    </p:set>
                                    <p:anim calcmode="lin" valueType="num">
                                      <p:cBhvr additive="base">
                                        <p:cTn id="49" dur="500" fill="hold"/>
                                        <p:tgtEl>
                                          <p:spTgt spid="32770">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2770">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bldLvl="5"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p:cNvSpPr>
          <p:nvPr>
            <p:ph type="title"/>
          </p:nvPr>
        </p:nvSpPr>
        <p:spPr bwMode="auto">
          <a:xfrm>
            <a:off x="779463" y="1003300"/>
            <a:ext cx="7583487" cy="769938"/>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Directors</a:t>
            </a:r>
            <a:endParaRPr lang="en-US">
              <a:ea typeface="+mj-ea"/>
              <a:cs typeface="+mj-cs"/>
            </a:endParaRPr>
          </a:p>
        </p:txBody>
      </p:sp>
      <p:pic>
        <p:nvPicPr>
          <p:cNvPr id="33794" name="Picture 2" descr="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4700" y="1828800"/>
            <a:ext cx="7588250" cy="4595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37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EF57F811-E859-43AA-BF43-BAF9A35F9702}" type="slidenum">
              <a:rPr lang="en-US" sz="2400">
                <a:solidFill>
                  <a:srgbClr val="FFFFCC"/>
                </a:solidFill>
                <a:latin typeface="Times New Roman" pitchFamily="18" charset="0"/>
                <a:cs typeface="Times New Roman" pitchFamily="18" charset="0"/>
                <a:sym typeface="Times New Roman" pitchFamily="18" charset="0"/>
              </a:rPr>
              <a:pPr defTabSz="914400"/>
              <a:t>53</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p:cNvSpPr>
          <p:nvPr>
            <p:ph type="title"/>
          </p:nvPr>
        </p:nvSpPr>
        <p:spPr bwMode="auto">
          <a:xfrm>
            <a:off x="779463" y="379413"/>
            <a:ext cx="7583487" cy="1320800"/>
          </a:xfrm>
          <a:noFill/>
        </p:spPr>
        <p:txBody>
          <a:bodyPr wrap="square" lIns="50800" tIns="50800" rIns="50800" bIns="50800" numCol="1" anchor="b" anchorCtr="0" compatLnSpc="1">
            <a:prstTxWarp prst="textNoShape">
              <a:avLst/>
            </a:prstTxWarp>
          </a:bodyPr>
          <a:lstStyle/>
          <a:p>
            <a:pPr eaLnBrk="1" hangingPunct="1"/>
            <a: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
            </a:r>
            <a:b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br>
            <a: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Nominee Director</a:t>
            </a:r>
            <a:endParaRPr lang="en-US" dirty="0" smtClean="0">
              <a:effectLst>
                <a:outerShdw blurRad="38100" dist="38100" dir="2700000" algn="tl">
                  <a:srgbClr val="7C9BA5"/>
                </a:outerShdw>
              </a:effectLst>
              <a:ea typeface="ＭＳ Ｐゴシック" charset="-128"/>
            </a:endParaRPr>
          </a:p>
        </p:txBody>
      </p:sp>
      <p:sp>
        <p:nvSpPr>
          <p:cNvPr id="34818" name="Rectangle 2"/>
          <p:cNvSpPr>
            <a:spLocks noGrp="1"/>
          </p:cNvSpPr>
          <p:nvPr>
            <p:ph idx="1"/>
          </p:nvPr>
        </p:nvSpPr>
        <p:spPr bwMode="auto">
          <a:xfrm>
            <a:off x="779463" y="1828800"/>
            <a:ext cx="7583487" cy="4768850"/>
          </a:xfrm>
          <a:noFill/>
        </p:spPr>
        <p:txBody>
          <a:bodyPr wrap="square" lIns="50800" tIns="50800" rIns="50800" bIns="50800" numCol="1" anchor="t" anchorCtr="0" compatLnSpc="1">
            <a:prstTxWarp prst="textNoShape">
              <a:avLst/>
            </a:prstTxWarp>
          </a:bodyPr>
          <a:lstStyle/>
          <a:p>
            <a:pPr eaLnBrk="1" fontAlgn="auto" hangingPunct="1">
              <a:spcAft>
                <a:spcPts val="0"/>
              </a:spcAft>
              <a:buFont typeface="Wingdings 2" pitchFamily="18" charset="2"/>
              <a:buChar char=""/>
              <a:defRPr/>
            </a:pPr>
            <a:r>
              <a:rPr lang="en-US" dirty="0">
                <a:latin typeface="Trebuchet MS" charset="0"/>
              </a:rPr>
              <a:t>Nominee Director</a:t>
            </a:r>
          </a:p>
          <a:p>
            <a:pPr lvl="1" eaLnBrk="1" fontAlgn="auto" hangingPunct="1">
              <a:spcAft>
                <a:spcPts val="0"/>
              </a:spcAft>
              <a:buFont typeface="Wingdings 2" pitchFamily="18" charset="2"/>
              <a:buChar char=""/>
              <a:defRPr/>
            </a:pPr>
            <a:r>
              <a:rPr lang="en-US" dirty="0">
                <a:latin typeface="Trebuchet MS" charset="0"/>
              </a:rPr>
              <a:t>Not defined in Companies Act, 1956</a:t>
            </a:r>
          </a:p>
          <a:p>
            <a:pPr lvl="1" eaLnBrk="1" fontAlgn="auto" hangingPunct="1">
              <a:spcAft>
                <a:spcPts val="0"/>
              </a:spcAft>
              <a:buFont typeface="Wingdings 2" pitchFamily="18" charset="2"/>
              <a:buChar char=""/>
              <a:defRPr/>
            </a:pPr>
            <a:r>
              <a:rPr lang="en-US" dirty="0">
                <a:latin typeface="Trebuchet MS" charset="0"/>
              </a:rPr>
              <a:t>Companies Act 2013</a:t>
            </a:r>
          </a:p>
          <a:p>
            <a:pPr lvl="2" eaLnBrk="1" fontAlgn="auto" hangingPunct="1">
              <a:spcAft>
                <a:spcPts val="0"/>
              </a:spcAft>
              <a:buFont typeface="Wingdings 2" pitchFamily="18" charset="2"/>
              <a:buChar char=""/>
              <a:defRPr/>
            </a:pPr>
            <a:r>
              <a:rPr lang="en-US" dirty="0">
                <a:latin typeface="Trebuchet MS" charset="0"/>
              </a:rPr>
              <a:t>A director nominated by any financial institution pursuant to law, agreement or appointed by Govt. or any other person to represent its interests</a:t>
            </a:r>
            <a:endParaRPr lang="en-US" dirty="0">
              <a:latin typeface="Trebuchet MS" charset="0"/>
            </a:endParaRPr>
          </a:p>
        </p:txBody>
      </p:sp>
      <p:sp>
        <p:nvSpPr>
          <p:cNvPr id="3481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A89B7D8-B5BF-41D2-9614-29E2669D0F35}" type="slidenum">
              <a:rPr lang="en-US" sz="2400">
                <a:solidFill>
                  <a:srgbClr val="FFFFCC"/>
                </a:solidFill>
                <a:latin typeface="Times New Roman" pitchFamily="18" charset="0"/>
                <a:cs typeface="Times New Roman" pitchFamily="18" charset="0"/>
                <a:sym typeface="Times New Roman" pitchFamily="18" charset="0"/>
              </a:rPr>
              <a:pPr defTabSz="914400"/>
              <a:t>54</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p:cNvSpPr>
          <p:nvPr>
            <p:ph type="title"/>
          </p:nvPr>
        </p:nvSpPr>
        <p:spPr bwMode="auto">
          <a:xfrm>
            <a:off x="779463" y="379413"/>
            <a:ext cx="7583487" cy="1320800"/>
          </a:xfrm>
          <a:noFill/>
        </p:spPr>
        <p:txBody>
          <a:bodyPr wrap="square" lIns="50800" tIns="50800" rIns="50800" bIns="50800" numCol="1" anchor="b" anchorCtr="0" compatLnSpc="1">
            <a:prstTxWarp prst="textNoShape">
              <a:avLst/>
            </a:prstTxWarp>
          </a:bodyPr>
          <a:lstStyle/>
          <a:p>
            <a:pPr eaLnBrk="1" hangingPunct="1"/>
            <a: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Independent Directors – Companies </a:t>
            </a:r>
            <a: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Act </a:t>
            </a:r>
            <a:r>
              <a:rPr lang="en-US" sz="4200" dirty="0" smtClean="0">
                <a:solidFill>
                  <a:srgbClr val="FFCC00"/>
                </a:solidFill>
                <a:effectLst>
                  <a:outerShdw blurRad="38100" dist="38100" dir="2700000" algn="tl">
                    <a:srgbClr val="FFFFFF"/>
                  </a:outerShdw>
                </a:effectLst>
                <a:latin typeface="Arial" pitchFamily="34" charset="0"/>
                <a:ea typeface="ＭＳ Ｐゴシック" charset="-128"/>
                <a:cs typeface="Arial" pitchFamily="34" charset="0"/>
                <a:sym typeface="Arial" pitchFamily="34" charset="0"/>
              </a:rPr>
              <a:t>2013</a:t>
            </a:r>
            <a:endParaRPr lang="en-US" dirty="0" smtClean="0">
              <a:effectLst>
                <a:outerShdw blurRad="38100" dist="38100" dir="2700000" algn="tl">
                  <a:srgbClr val="7C9BA5"/>
                </a:outerShdw>
              </a:effectLst>
              <a:ea typeface="ＭＳ Ｐゴシック" charset="-128"/>
            </a:endParaRPr>
          </a:p>
        </p:txBody>
      </p:sp>
      <p:sp>
        <p:nvSpPr>
          <p:cNvPr id="34818" name="Rectangle 2"/>
          <p:cNvSpPr>
            <a:spLocks noGrp="1"/>
          </p:cNvSpPr>
          <p:nvPr>
            <p:ph idx="1"/>
          </p:nvPr>
        </p:nvSpPr>
        <p:spPr bwMode="auto">
          <a:xfrm>
            <a:off x="779463" y="1828800"/>
            <a:ext cx="7583487" cy="4768850"/>
          </a:xfrm>
          <a:noFill/>
        </p:spPr>
        <p:txBody>
          <a:bodyPr wrap="square" lIns="50800" tIns="50800" rIns="50800" bIns="50800" numCol="1" anchor="t" anchorCtr="0" compatLnSpc="1">
            <a:prstTxWarp prst="textNoShape">
              <a:avLst/>
            </a:prstTxWarp>
            <a:normAutofit lnSpcReduction="10000"/>
          </a:bodyPr>
          <a:lstStyle/>
          <a:p>
            <a:pPr marL="257175" indent="-257175" eaLnBrk="1" hangingPunct="1">
              <a:spcBef>
                <a:spcPts val="5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Independent Director defined</a:t>
            </a:r>
          </a:p>
          <a:p>
            <a:pPr marL="660400" lvl="1" indent="-203200" eaLnBrk="1" hangingPunct="1">
              <a:spcBef>
                <a:spcPts val="400"/>
              </a:spcBef>
              <a:buClr>
                <a:srgbClr val="CC9900"/>
              </a:buClr>
              <a:buSzPct val="65000"/>
              <a:buFont typeface="Wingdings" pitchFamily="2" charset="2"/>
              <a:buChar char="•"/>
            </a:pPr>
            <a:r>
              <a:rPr lang="en-US" sz="2000"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Integrity certificate</a:t>
            </a:r>
          </a:p>
          <a:p>
            <a:pPr marL="660400" lvl="1" indent="-203200" eaLnBrk="1" hangingPunct="1">
              <a:spcBef>
                <a:spcPts val="400"/>
              </a:spcBef>
              <a:buClr>
                <a:srgbClr val="CC9900"/>
              </a:buClr>
              <a:buSzPct val="65000"/>
              <a:buFont typeface="Wingdings" pitchFamily="2" charset="2"/>
              <a:buChar char="•"/>
            </a:pPr>
            <a:r>
              <a:rPr lang="en-US" sz="2000"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Disqualifications</a:t>
            </a:r>
          </a:p>
          <a:p>
            <a:pPr marL="660400" lvl="1" indent="-203200" eaLnBrk="1" hangingPunct="1">
              <a:spcBef>
                <a:spcPts val="400"/>
              </a:spcBef>
              <a:buClr>
                <a:srgbClr val="CC9900"/>
              </a:buClr>
              <a:buSzPct val="65000"/>
              <a:buFont typeface="Wingdings" pitchFamily="2" charset="2"/>
              <a:buChar char="•"/>
            </a:pPr>
            <a:r>
              <a:rPr lang="en-US" sz="2000"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Qualifications</a:t>
            </a:r>
          </a:p>
          <a:p>
            <a:pPr marL="660400" lvl="1" indent="-203200" eaLnBrk="1" hangingPunct="1">
              <a:spcBef>
                <a:spcPts val="400"/>
              </a:spcBef>
              <a:buClr>
                <a:srgbClr val="CC9900"/>
              </a:buClr>
              <a:buSzPct val="65000"/>
              <a:buFont typeface="Wingdings" pitchFamily="2" charset="2"/>
              <a:buChar char="•"/>
            </a:pPr>
            <a:r>
              <a:rPr lang="en-US" sz="2000" dirty="0">
                <a:latin typeface="Trebuchet MS" charset="0"/>
              </a:rPr>
              <a:t>Other than Nominee Director, Managing Director or Whole-time </a:t>
            </a:r>
            <a:r>
              <a:rPr lang="en-US" sz="2000" dirty="0" smtClean="0">
                <a:latin typeface="Trebuchet MS" charset="0"/>
              </a:rPr>
              <a:t>director</a:t>
            </a:r>
            <a:endParaRPr lang="en-US" sz="2000"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endParaRPr>
          </a:p>
          <a:p>
            <a:pPr marL="257175" indent="-257175" eaLnBrk="1" hangingPunct="1">
              <a:spcBef>
                <a:spcPts val="5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5 </a:t>
            </a: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year term, renewable for another 5 year by special resolution then 3 year cooling off period</a:t>
            </a:r>
          </a:p>
          <a:p>
            <a:pPr marL="257175" indent="-257175" eaLnBrk="1" hangingPunct="1">
              <a:spcBef>
                <a:spcPts val="5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Making Independent directors liability proof unless fraud done with knowledge, consent and connivance</a:t>
            </a:r>
          </a:p>
          <a:p>
            <a:pPr marL="257175" indent="-257175" eaLnBrk="1" hangingPunct="1">
              <a:spcBef>
                <a:spcPts val="5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Creation of panel or data bank by </a:t>
            </a:r>
            <a:r>
              <a:rPr lang="en-US" b="0" dirty="0" err="1"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authorsied</a:t>
            </a: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 institutions</a:t>
            </a:r>
          </a:p>
          <a:p>
            <a:pPr marL="257175" indent="-257175" eaLnBrk="1" hangingPunct="1">
              <a:spcBef>
                <a:spcPts val="500"/>
              </a:spcBef>
              <a:buClr>
                <a:srgbClr val="CCFF33"/>
              </a:buClr>
              <a:buSzPct val="70000"/>
              <a:buFont typeface="Wingdings" pitchFamily="2" charset="2"/>
              <a:buChar char="•"/>
            </a:pPr>
            <a:r>
              <a:rPr 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Procedure of selection – </a:t>
            </a:r>
            <a:r>
              <a:rPr lang="ja-JP" alt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a:t>
            </a:r>
            <a:r>
              <a:rPr lang="en-US" altLang="ja-JP"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as may be prescribed</a:t>
            </a:r>
            <a:r>
              <a:rPr lang="ja-JP" altLang="en-US" b="0" dirty="0" smtClean="0">
                <a:solidFill>
                  <a:srgbClr val="FFFFCC"/>
                </a:solidFill>
                <a:effectLst>
                  <a:outerShdw blurRad="38100" dist="38100" dir="2700000" algn="tl">
                    <a:srgbClr val="FFFFFF"/>
                  </a:outerShdw>
                </a:effectLst>
                <a:latin typeface="Trebuchet MS" pitchFamily="34" charset="0"/>
                <a:ea typeface="ＭＳ Ｐゴシック" charset="-128"/>
                <a:sym typeface="Trebuchet MS" pitchFamily="34" charset="0"/>
              </a:rPr>
              <a:t>’</a:t>
            </a:r>
            <a:endParaRPr lang="en-US" b="0" dirty="0" smtClean="0">
              <a:effectLst>
                <a:outerShdw blurRad="38100" dist="38100" dir="2700000" algn="tl">
                  <a:srgbClr val="7C9BA5"/>
                </a:outerShdw>
              </a:effectLst>
              <a:ea typeface="ＭＳ Ｐゴシック" charset="-128"/>
            </a:endParaRPr>
          </a:p>
        </p:txBody>
      </p:sp>
      <p:sp>
        <p:nvSpPr>
          <p:cNvPr id="34819"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BA89B7D8-B5BF-41D2-9614-29E2669D0F35}" type="slidenum">
              <a:rPr lang="en-US" sz="2400">
                <a:solidFill>
                  <a:srgbClr val="FFFFCC"/>
                </a:solidFill>
                <a:latin typeface="Times New Roman" pitchFamily="18" charset="0"/>
                <a:cs typeface="Times New Roman" pitchFamily="18" charset="0"/>
                <a:sym typeface="Times New Roman" pitchFamily="18" charset="0"/>
              </a:rPr>
              <a:pPr defTabSz="914400"/>
              <a:t>55</a:t>
            </a:fld>
            <a:endParaRPr lang="en-US"/>
          </a:p>
        </p:txBody>
      </p:sp>
    </p:spTree>
    <p:extLst>
      <p:ext uri="{BB962C8B-B14F-4D97-AF65-F5344CB8AC3E}">
        <p14:creationId xmlns:p14="http://schemas.microsoft.com/office/powerpoint/2010/main" val="265670053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ln>
            <a:miter lim="800000"/>
            <a:headEnd/>
            <a:tailEnd/>
          </a:ln>
          <a:extLst/>
        </p:spPr>
        <p:txBody>
          <a:bodyPr wrap="square" numCol="1" anchorCtr="0" compatLnSpc="1">
            <a:prstTxWarp prst="textNoShape">
              <a:avLst/>
            </a:prstTxWarp>
          </a:bodyPr>
          <a:lstStyle/>
          <a:p>
            <a:pPr eaLnBrk="1" hangingPunct="1"/>
            <a:r>
              <a:rPr lang="en-US" smtClean="0">
                <a:effectLst>
                  <a:outerShdw blurRad="38100" dist="38100" dir="2700000" algn="tl">
                    <a:srgbClr val="7C9BA5"/>
                  </a:outerShdw>
                </a:effectLst>
                <a:latin typeface="Arial Rounded MT Bold" pitchFamily="34" charset="0"/>
                <a:ea typeface="ＭＳ Ｐゴシック" charset="-128"/>
              </a:rPr>
              <a:t>Duties </a:t>
            </a:r>
          </a:p>
        </p:txBody>
      </p:sp>
      <p:sp>
        <p:nvSpPr>
          <p:cNvPr id="29699" name="Rectangle 3" descr="Rectangle: Click to edit Master text styles&#10;Second level&#10;Third level&#10;Fourth level&#10;Fifth level"/>
          <p:cNvSpPr>
            <a:spLocks noGrp="1" noChangeArrowheads="1"/>
          </p:cNvSpPr>
          <p:nvPr>
            <p:ph idx="1"/>
          </p:nvPr>
        </p:nvSpPr>
        <p:spPr>
          <a:xfrm>
            <a:off x="762000" y="1524000"/>
            <a:ext cx="7583488" cy="4572000"/>
          </a:xfrm>
        </p:spPr>
        <p:txBody>
          <a:bodyPr wrap="square" numCol="1" anchor="t" anchorCtr="0" compatLnSpc="1">
            <a:prstTxWarp prst="textNoShape">
              <a:avLst/>
            </a:prstTxWarp>
          </a:bodyPr>
          <a:lstStyle/>
          <a:p>
            <a:pPr eaLnBrk="1" hangingPunct="1">
              <a:lnSpc>
                <a:spcPct val="90000"/>
              </a:lnSpc>
              <a:buFont typeface="Wingdings" pitchFamily="2" charset="2"/>
              <a:buNone/>
            </a:pPr>
            <a:r>
              <a:rPr lang="en-US" sz="2600" smtClean="0">
                <a:effectLst>
                  <a:outerShdw blurRad="38100" dist="38100" dir="2700000" algn="tl">
                    <a:srgbClr val="7C9BA5"/>
                  </a:outerShdw>
                </a:effectLst>
                <a:latin typeface="Times New Roman" pitchFamily="18" charset="0"/>
                <a:ea typeface="ＭＳ Ｐゴシック" charset="-128"/>
              </a:rPr>
              <a:t>166 </a:t>
            </a:r>
          </a:p>
          <a:p>
            <a:pPr eaLnBrk="1" hangingPunct="1">
              <a:lnSpc>
                <a:spcPct val="90000"/>
              </a:lnSpc>
              <a:buFont typeface="Wingdings" pitchFamily="2" charset="2"/>
              <a:buAutoNum type="arabicParenBoth"/>
            </a:pPr>
            <a:r>
              <a:rPr lang="en-US" sz="2600" smtClean="0">
                <a:effectLst>
                  <a:outerShdw blurRad="38100" dist="38100" dir="2700000" algn="tl">
                    <a:srgbClr val="7C9BA5"/>
                  </a:outerShdw>
                </a:effectLst>
                <a:latin typeface="Times New Roman" pitchFamily="18" charset="0"/>
                <a:ea typeface="ＭＳ Ｐゴシック" charset="-128"/>
              </a:rPr>
              <a:t>Subject to the provisions of this Act, a director of a company shall act in accordance with the company</a:t>
            </a:r>
            <a:r>
              <a:rPr lang="ja-JP" altLang="en-US" sz="2600" smtClean="0">
                <a:effectLst>
                  <a:outerShdw blurRad="38100" dist="38100" dir="2700000" algn="tl">
                    <a:srgbClr val="7C9BA5"/>
                  </a:outerShdw>
                </a:effectLst>
                <a:latin typeface="Times New Roman" pitchFamily="18" charset="0"/>
                <a:ea typeface="ＭＳ Ｐゴシック" charset="-128"/>
              </a:rPr>
              <a:t>’</a:t>
            </a:r>
            <a:r>
              <a:rPr lang="en-US" altLang="ja-JP" sz="2600" smtClean="0">
                <a:effectLst>
                  <a:outerShdw blurRad="38100" dist="38100" dir="2700000" algn="tl">
                    <a:srgbClr val="7C9BA5"/>
                  </a:outerShdw>
                </a:effectLst>
                <a:latin typeface="Times New Roman" pitchFamily="18" charset="0"/>
                <a:ea typeface="ＭＳ Ｐゴシック" charset="-128"/>
              </a:rPr>
              <a:t>s articles.</a:t>
            </a:r>
          </a:p>
          <a:p>
            <a:pPr eaLnBrk="1" hangingPunct="1">
              <a:lnSpc>
                <a:spcPct val="90000"/>
              </a:lnSpc>
              <a:buFont typeface="Wingdings" pitchFamily="2" charset="2"/>
              <a:buAutoNum type="arabicParenBoth"/>
            </a:pPr>
            <a:r>
              <a:rPr lang="en-US" sz="2600" smtClean="0">
                <a:effectLst>
                  <a:outerShdw blurRad="38100" dist="38100" dir="2700000" algn="tl">
                    <a:srgbClr val="7C9BA5"/>
                  </a:outerShdw>
                </a:effectLst>
                <a:latin typeface="Times New Roman" pitchFamily="18" charset="0"/>
                <a:ea typeface="ＭＳ Ｐゴシック" charset="-128"/>
              </a:rPr>
              <a:t>A director of a company shall act in good faith in order to promote the objects of the company for the benefit of its members as a whole, and in the best interest of the company.</a:t>
            </a:r>
          </a:p>
          <a:p>
            <a:pPr eaLnBrk="1" hangingPunct="1">
              <a:lnSpc>
                <a:spcPct val="90000"/>
              </a:lnSpc>
              <a:buFont typeface="Wingdings" pitchFamily="2" charset="2"/>
              <a:buNone/>
            </a:pPr>
            <a:r>
              <a:rPr lang="en-US" sz="2600" smtClean="0">
                <a:effectLst>
                  <a:outerShdw blurRad="38100" dist="38100" dir="2700000" algn="tl">
                    <a:srgbClr val="7C9BA5"/>
                  </a:outerShdw>
                </a:effectLst>
                <a:latin typeface="Times New Roman" pitchFamily="18" charset="0"/>
                <a:ea typeface="ＭＳ Ｐゴシック" charset="-128"/>
              </a:rPr>
              <a:t>(</a:t>
            </a:r>
            <a:r>
              <a:rPr lang="en-US" sz="2600" i="1" smtClean="0">
                <a:effectLst>
                  <a:outerShdw blurRad="38100" dist="38100" dir="2700000" algn="tl">
                    <a:srgbClr val="7C9BA5"/>
                  </a:outerShdw>
                </a:effectLst>
                <a:latin typeface="Times New Roman" pitchFamily="18" charset="0"/>
                <a:ea typeface="ＭＳ Ｐゴシック" charset="-128"/>
              </a:rPr>
              <a:t>3</a:t>
            </a:r>
            <a:r>
              <a:rPr lang="en-US" sz="2600" smtClean="0">
                <a:effectLst>
                  <a:outerShdw blurRad="38100" dist="38100" dir="2700000" algn="tl">
                    <a:srgbClr val="7C9BA5"/>
                  </a:outerShdw>
                </a:effectLst>
                <a:latin typeface="Times New Roman" pitchFamily="18" charset="0"/>
                <a:ea typeface="ＭＳ Ｐゴシック" charset="-128"/>
              </a:rPr>
              <a:t>)  A director of a company shall exercise his duties   with due and reasonable care, skill and diligence.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699">
                                            <p:txEl>
                                              <p:pRg st="3" end="3"/>
                                            </p:txEl>
                                          </p:spTgt>
                                        </p:tgtEl>
                                        <p:attrNameLst>
                                          <p:attrName>style.visibility</p:attrName>
                                        </p:attrNameLst>
                                      </p:cBhvr>
                                      <p:to>
                                        <p:strVal val="visible"/>
                                      </p:to>
                                    </p:set>
                                    <p:anim calcmode="lin" valueType="num">
                                      <p:cBhvr additive="base">
                                        <p:cTn id="25" dur="500" fill="hold"/>
                                        <p:tgtEl>
                                          <p:spTgt spid="2969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96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bldLvl="2"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ln>
            <a:miter lim="800000"/>
            <a:headEnd/>
            <a:tailEnd/>
          </a:ln>
          <a:extLst/>
        </p:spPr>
        <p:txBody>
          <a:bodyPr wrap="square" numCol="1" anchorCtr="0" compatLnSpc="1">
            <a:prstTxWarp prst="textNoShape">
              <a:avLst/>
            </a:prstTxWarp>
          </a:bodyPr>
          <a:lstStyle/>
          <a:p>
            <a:pPr eaLnBrk="1" hangingPunct="1"/>
            <a:r>
              <a:rPr lang="en-US" smtClean="0">
                <a:effectLst>
                  <a:outerShdw blurRad="38100" dist="38100" dir="2700000" algn="tl">
                    <a:srgbClr val="7C9BA5"/>
                  </a:outerShdw>
                </a:effectLst>
                <a:latin typeface="Arial Rounded MT Bold" pitchFamily="34" charset="0"/>
                <a:ea typeface="ＭＳ Ｐゴシック" charset="-128"/>
              </a:rPr>
              <a:t>Duties </a:t>
            </a:r>
          </a:p>
        </p:txBody>
      </p:sp>
      <p:sp>
        <p:nvSpPr>
          <p:cNvPr id="43011" name="Rectangle 3" descr="Rectangle: Click to edit Master text styles&#10;Second level&#10;Third level&#10;Fourth level&#10;Fifth level"/>
          <p:cNvSpPr>
            <a:spLocks noGrp="1" noChangeArrowheads="1"/>
          </p:cNvSpPr>
          <p:nvPr>
            <p:ph idx="1"/>
          </p:nvPr>
        </p:nvSpPr>
        <p:spPr/>
        <p:txBody>
          <a:bodyPr wrap="square" numCol="1" anchor="t" anchorCtr="0" compatLnSpc="1">
            <a:prstTxWarp prst="textNoShape">
              <a:avLst/>
            </a:prstTxWarp>
          </a:bodyPr>
          <a:lstStyle/>
          <a:p>
            <a:pPr eaLnBrk="1" hangingPunct="1">
              <a:lnSpc>
                <a:spcPct val="70000"/>
              </a:lnSpc>
              <a:buFont typeface="Wingdings" pitchFamily="2" charset="2"/>
              <a:buNone/>
            </a:pPr>
            <a:r>
              <a:rPr lang="en-US" sz="2600" smtClean="0">
                <a:effectLst>
                  <a:outerShdw blurRad="38100" dist="38100" dir="2700000" algn="tl">
                    <a:srgbClr val="7C9BA5"/>
                  </a:outerShdw>
                </a:effectLst>
                <a:latin typeface="Times New Roman" pitchFamily="18" charset="0"/>
                <a:ea typeface="ＭＳ Ｐゴシック" charset="-128"/>
              </a:rPr>
              <a:t>	(</a:t>
            </a:r>
            <a:r>
              <a:rPr lang="en-US" sz="2600" i="1" smtClean="0">
                <a:effectLst>
                  <a:outerShdw blurRad="38100" dist="38100" dir="2700000" algn="tl">
                    <a:srgbClr val="7C9BA5"/>
                  </a:outerShdw>
                </a:effectLst>
                <a:latin typeface="Times New Roman" pitchFamily="18" charset="0"/>
                <a:ea typeface="ＭＳ Ｐゴシック" charset="-128"/>
              </a:rPr>
              <a:t>4</a:t>
            </a:r>
            <a:r>
              <a:rPr lang="en-US" sz="2600" smtClean="0">
                <a:effectLst>
                  <a:outerShdw blurRad="38100" dist="38100" dir="2700000" algn="tl">
                    <a:srgbClr val="7C9BA5"/>
                  </a:outerShdw>
                </a:effectLst>
                <a:latin typeface="Times New Roman" pitchFamily="18" charset="0"/>
                <a:ea typeface="ＭＳ Ｐゴシック" charset="-128"/>
              </a:rPr>
              <a:t>) 	A director of a company shall not involve in a 	situation in which he may have a direct or 	indirect interest that conflicts, or possibly 	may conflict, with the interest of the company.</a:t>
            </a:r>
          </a:p>
          <a:p>
            <a:pPr eaLnBrk="1" hangingPunct="1">
              <a:lnSpc>
                <a:spcPct val="70000"/>
              </a:lnSpc>
              <a:buFont typeface="Wingdings" pitchFamily="2" charset="2"/>
              <a:buNone/>
            </a:pPr>
            <a:r>
              <a:rPr lang="en-US" sz="2600" smtClean="0">
                <a:effectLst>
                  <a:outerShdw blurRad="38100" dist="38100" dir="2700000" algn="tl">
                    <a:srgbClr val="7C9BA5"/>
                  </a:outerShdw>
                </a:effectLst>
                <a:latin typeface="Times New Roman" pitchFamily="18" charset="0"/>
                <a:ea typeface="ＭＳ Ｐゴシック" charset="-128"/>
              </a:rPr>
              <a:t>	(</a:t>
            </a:r>
            <a:r>
              <a:rPr lang="en-US" sz="2600" i="1" smtClean="0">
                <a:effectLst>
                  <a:outerShdw blurRad="38100" dist="38100" dir="2700000" algn="tl">
                    <a:srgbClr val="7C9BA5"/>
                  </a:outerShdw>
                </a:effectLst>
                <a:latin typeface="Times New Roman" pitchFamily="18" charset="0"/>
                <a:ea typeface="ＭＳ Ｐゴシック" charset="-128"/>
              </a:rPr>
              <a:t>5</a:t>
            </a:r>
            <a:r>
              <a:rPr lang="en-US" sz="2600" smtClean="0">
                <a:effectLst>
                  <a:outerShdw blurRad="38100" dist="38100" dir="2700000" algn="tl">
                    <a:srgbClr val="7C9BA5"/>
                  </a:outerShdw>
                </a:effectLst>
                <a:latin typeface="Times New Roman" pitchFamily="18" charset="0"/>
                <a:ea typeface="ＭＳ Ｐゴシック" charset="-128"/>
              </a:rPr>
              <a:t>) 	A director of a company shall not achieve or 	attempt to achieve any undue gain or 	advantage either to himself or to his 	relatives, 	partners, or associates.</a:t>
            </a:r>
          </a:p>
          <a:p>
            <a:pPr eaLnBrk="1" hangingPunct="1">
              <a:lnSpc>
                <a:spcPct val="70000"/>
              </a:lnSpc>
              <a:buFont typeface="Wingdings" pitchFamily="2" charset="2"/>
              <a:buNone/>
            </a:pPr>
            <a:r>
              <a:rPr lang="en-US" sz="2600" smtClean="0">
                <a:effectLst>
                  <a:outerShdw blurRad="38100" dist="38100" dir="2700000" algn="tl">
                    <a:srgbClr val="7C9BA5"/>
                  </a:outerShdw>
                </a:effectLst>
                <a:latin typeface="Times New Roman" pitchFamily="18" charset="0"/>
                <a:ea typeface="ＭＳ Ｐゴシック" charset="-128"/>
              </a:rPr>
              <a:t>	(</a:t>
            </a:r>
            <a:r>
              <a:rPr lang="en-US" sz="2600" i="1" smtClean="0">
                <a:effectLst>
                  <a:outerShdw blurRad="38100" dist="38100" dir="2700000" algn="tl">
                    <a:srgbClr val="7C9BA5"/>
                  </a:outerShdw>
                </a:effectLst>
                <a:latin typeface="Times New Roman" pitchFamily="18" charset="0"/>
                <a:ea typeface="ＭＳ Ｐゴシック" charset="-128"/>
              </a:rPr>
              <a:t>6</a:t>
            </a:r>
            <a:r>
              <a:rPr lang="en-US" sz="2600" smtClean="0">
                <a:effectLst>
                  <a:outerShdw blurRad="38100" dist="38100" dir="2700000" algn="tl">
                    <a:srgbClr val="7C9BA5"/>
                  </a:outerShdw>
                </a:effectLst>
                <a:latin typeface="Times New Roman" pitchFamily="18" charset="0"/>
                <a:ea typeface="ＭＳ Ｐゴシック" charset="-128"/>
              </a:rPr>
              <a:t>)	A director of a company shall not assign his 	office and any assignment so made shall be void.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1">
                                            <p:txEl>
                                              <p:pRg st="1" end="1"/>
                                            </p:txEl>
                                          </p:spTgt>
                                        </p:tgtEl>
                                        <p:attrNameLst>
                                          <p:attrName>style.visibility</p:attrName>
                                        </p:attrNameLst>
                                      </p:cBhvr>
                                      <p:to>
                                        <p:strVal val="visible"/>
                                      </p:to>
                                    </p:set>
                                    <p:anim calcmode="lin" valueType="num">
                                      <p:cBhvr additive="base">
                                        <p:cTn id="13" dur="500" fill="hold"/>
                                        <p:tgtEl>
                                          <p:spTgt spid="4301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301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11">
                                            <p:txEl>
                                              <p:pRg st="2" end="2"/>
                                            </p:txEl>
                                          </p:spTgt>
                                        </p:tgtEl>
                                        <p:attrNameLst>
                                          <p:attrName>style.visibility</p:attrName>
                                        </p:attrNameLst>
                                      </p:cBhvr>
                                      <p:to>
                                        <p:strVal val="visible"/>
                                      </p:to>
                                    </p:set>
                                    <p:anim calcmode="lin" valueType="num">
                                      <p:cBhvr additive="base">
                                        <p:cTn id="19" dur="500" fill="hold"/>
                                        <p:tgtEl>
                                          <p:spTgt spid="4301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301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bldLvl="2"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ln>
            <a:miter lim="800000"/>
            <a:headEnd/>
            <a:tailEnd/>
          </a:ln>
          <a:extLst/>
        </p:spPr>
        <p:txBody>
          <a:bodyPr wrap="square" numCol="1" anchorCtr="0" compatLnSpc="1">
            <a:prstTxWarp prst="textNoShape">
              <a:avLst/>
            </a:prstTxWarp>
          </a:bodyPr>
          <a:lstStyle/>
          <a:p>
            <a:pPr eaLnBrk="1" hangingPunct="1"/>
            <a:r>
              <a:rPr lang="en-US" smtClean="0">
                <a:effectLst>
                  <a:outerShdw blurRad="38100" dist="38100" dir="2700000" algn="tl">
                    <a:srgbClr val="7C9BA5"/>
                  </a:outerShdw>
                </a:effectLst>
                <a:latin typeface="Arial Rounded MT Bold" pitchFamily="34" charset="0"/>
                <a:ea typeface="ＭＳ Ｐゴシック" charset="-128"/>
              </a:rPr>
              <a:t>Duties </a:t>
            </a:r>
          </a:p>
        </p:txBody>
      </p:sp>
      <p:sp>
        <p:nvSpPr>
          <p:cNvPr id="44035" name="Rectangle 3" descr="Rectangle: Click to edit Master text styles&#10;Second level&#10;Third level&#10;Fourth level&#10;Fifth level"/>
          <p:cNvSpPr>
            <a:spLocks noGrp="1" noChangeArrowheads="1"/>
          </p:cNvSpPr>
          <p:nvPr>
            <p:ph idx="1"/>
          </p:nvPr>
        </p:nvSpPr>
        <p:spPr/>
        <p:txBody>
          <a:bodyPr wrap="square" numCol="1" anchor="t" anchorCtr="0" compatLnSpc="1">
            <a:prstTxWarp prst="textNoShape">
              <a:avLst/>
            </a:prstTxWarp>
          </a:bodyPr>
          <a:lstStyle/>
          <a:p>
            <a:pPr marL="809625" lvl="1" indent="-514350" eaLnBrk="1" hangingPunct="1">
              <a:lnSpc>
                <a:spcPct val="80000"/>
              </a:lnSpc>
              <a:buFont typeface="Wingdings" pitchFamily="2" charset="2"/>
              <a:buAutoNum type="arabicParenBoth" startAt="7"/>
            </a:pPr>
            <a:r>
              <a:rPr lang="en-US" sz="2600" smtClean="0">
                <a:effectLst>
                  <a:outerShdw blurRad="38100" dist="38100" dir="2700000" algn="tl">
                    <a:srgbClr val="7C9BA5"/>
                  </a:outerShdw>
                </a:effectLst>
                <a:latin typeface="Times New Roman" pitchFamily="18" charset="0"/>
                <a:ea typeface="ＭＳ Ｐゴシック" charset="-128"/>
              </a:rPr>
              <a:t>Any director who contravenes the provisions 	of this section shall be punishable with 	fine which shall not be less than one lakh rupees but which may extend to five lakh rupees:</a:t>
            </a:r>
          </a:p>
          <a:p>
            <a:pPr eaLnBrk="1" hangingPunct="1">
              <a:lnSpc>
                <a:spcPct val="80000"/>
              </a:lnSpc>
              <a:buFont typeface="Wingdings" pitchFamily="2" charset="2"/>
              <a:buNone/>
            </a:pPr>
            <a:r>
              <a:rPr lang="en-US" sz="2800" smtClean="0">
                <a:effectLst>
                  <a:outerShdw blurRad="38100" dist="38100" dir="2700000" algn="tl">
                    <a:srgbClr val="7C9BA5"/>
                  </a:outerShdw>
                </a:effectLst>
                <a:latin typeface="Times New Roman" pitchFamily="18" charset="0"/>
                <a:ea typeface="ＭＳ Ｐゴシック" charset="-128"/>
              </a:rPr>
              <a:t>		Provided that if he is found guilty of 	making any undue gain either to himself 	or to his relatives, partners or associates 	he shall also be liable to pay an amount 	equal to that gain to the company.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035">
                                            <p:txEl>
                                              <p:pRg st="1" end="1"/>
                                            </p:txEl>
                                          </p:spTgt>
                                        </p:tgtEl>
                                        <p:attrNameLst>
                                          <p:attrName>style.visibility</p:attrName>
                                        </p:attrNameLst>
                                      </p:cBhvr>
                                      <p:to>
                                        <p:strVal val="visible"/>
                                      </p:to>
                                    </p:set>
                                    <p:anim calcmode="lin" valueType="num">
                                      <p:cBhvr additive="base">
                                        <p:cTn id="13" dur="500" fill="hold"/>
                                        <p:tgtEl>
                                          <p:spTgt spid="4403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03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bldLvl="2"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Board Meetings</a:t>
            </a:r>
            <a:endParaRPr lang="en-US">
              <a:ea typeface="+mj-ea"/>
              <a:cs typeface="+mj-cs"/>
            </a:endParaRPr>
          </a:p>
        </p:txBody>
      </p:sp>
      <p:sp>
        <p:nvSpPr>
          <p:cNvPr id="35842" name="Rectangle 2"/>
          <p:cNvSpPr>
            <a:spLocks noGrp="1"/>
          </p:cNvSpPr>
          <p:nvPr>
            <p:ph idx="1"/>
          </p:nvPr>
        </p:nvSpPr>
        <p:spPr bwMode="auto">
          <a:xfrm>
            <a:off x="328613" y="1978496"/>
            <a:ext cx="8208962" cy="4114800"/>
          </a:xfrm>
          <a:noFill/>
        </p:spPr>
        <p:txBody>
          <a:bodyPr wrap="square" lIns="50800" tIns="50800" rIns="50800" bIns="50800" numCol="1" anchor="t" anchorCtr="0" compatLnSpc="1">
            <a:prstTxWarp prst="textNoShape">
              <a:avLst/>
            </a:prstTxWarp>
          </a:bodyPr>
          <a:lstStyle/>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First Board Meeting within 30 days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4 Board Meetings every year by each company</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Gap between two meetings - not more 120 days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Board Meeting through Video Conferencing or audio visual means</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Minimum 7 days</a:t>
            </a:r>
            <a:r>
              <a:rPr lang="ja-JP" altLang="en-US" sz="2800" b="0" dirty="0" smtClean="0">
                <a:solidFill>
                  <a:srgbClr val="FFFFCC"/>
                </a:solidFill>
                <a:effectLst>
                  <a:outerShdw blurRad="38100" dist="38100" dir="2700000" algn="tl">
                    <a:srgbClr val="FFFFFF"/>
                  </a:outerShdw>
                </a:effectLst>
                <a:ea typeface="ＭＳ Ｐゴシック" charset="-128"/>
              </a:rPr>
              <a:t>’</a:t>
            </a:r>
            <a:r>
              <a:rPr lang="en-US" altLang="ja-JP" sz="2800" b="0" dirty="0" smtClean="0">
                <a:solidFill>
                  <a:srgbClr val="FFFFCC"/>
                </a:solidFill>
                <a:effectLst>
                  <a:outerShdw blurRad="38100" dist="38100" dir="2700000" algn="tl">
                    <a:srgbClr val="FFFFFF"/>
                  </a:outerShdw>
                </a:effectLst>
                <a:ea typeface="ＭＳ Ｐゴシック" charset="-128"/>
              </a:rPr>
              <a:t> notice</a:t>
            </a:r>
          </a:p>
          <a:p>
            <a:pPr marL="300038" indent="-300038" eaLnBrk="1" hangingPunct="1">
              <a:lnSpc>
                <a:spcPct val="90000"/>
              </a:lnSpc>
              <a:spcBef>
                <a:spcPts val="600"/>
              </a:spcBef>
              <a:buClr>
                <a:srgbClr val="CCFF33"/>
              </a:buClr>
              <a:buSzPct val="70000"/>
              <a:buFont typeface="Wingdings" pitchFamily="2" charset="2"/>
              <a:buChar char="•"/>
            </a:pPr>
            <a:r>
              <a:rPr lang="en-US" sz="2800" b="0" dirty="0" smtClean="0">
                <a:solidFill>
                  <a:srgbClr val="FFFFCC"/>
                </a:solidFill>
                <a:effectLst>
                  <a:outerShdw blurRad="38100" dist="38100" dir="2700000" algn="tl">
                    <a:srgbClr val="FFFFFF"/>
                  </a:outerShdw>
                </a:effectLst>
                <a:ea typeface="ＭＳ Ｐゴシック" charset="-128"/>
              </a:rPr>
              <a:t>Quorum – higher of 1/3</a:t>
            </a:r>
            <a:r>
              <a:rPr lang="en-US" sz="2800" b="0" baseline="30000" dirty="0" smtClean="0">
                <a:solidFill>
                  <a:srgbClr val="FFFFCC"/>
                </a:solidFill>
                <a:effectLst>
                  <a:outerShdw blurRad="38100" dist="38100" dir="2700000" algn="tl">
                    <a:srgbClr val="FFFFFF"/>
                  </a:outerShdw>
                </a:effectLst>
                <a:ea typeface="ＭＳ Ｐゴシック" charset="-128"/>
              </a:rPr>
              <a:t>rd</a:t>
            </a:r>
            <a:r>
              <a:rPr lang="en-US" sz="2800" b="0" dirty="0" smtClean="0">
                <a:solidFill>
                  <a:srgbClr val="FFFFCC"/>
                </a:solidFill>
                <a:effectLst>
                  <a:outerShdw blurRad="38100" dist="38100" dir="2700000" algn="tl">
                    <a:srgbClr val="FFFFFF"/>
                  </a:outerShdw>
                </a:effectLst>
                <a:ea typeface="ＭＳ Ｐゴシック" charset="-128"/>
              </a:rPr>
              <a:t> or 2 </a:t>
            </a:r>
            <a:endParaRPr lang="en-US" b="0" dirty="0" smtClean="0">
              <a:effectLst>
                <a:outerShdw blurRad="38100" dist="38100" dir="2700000" algn="tl">
                  <a:srgbClr val="7C9BA5"/>
                </a:outerShdw>
              </a:effectLst>
              <a:ea typeface="ＭＳ Ｐゴシック" charset="-128"/>
            </a:endParaRPr>
          </a:p>
        </p:txBody>
      </p:sp>
      <p:sp>
        <p:nvSpPr>
          <p:cNvPr id="35843"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211858B9-3354-41A6-BA3E-255F2A6BCCB4}" type="slidenum">
              <a:rPr lang="en-US" sz="2400">
                <a:solidFill>
                  <a:srgbClr val="FFFFCC"/>
                </a:solidFill>
                <a:latin typeface="Times New Roman" pitchFamily="18" charset="0"/>
                <a:cs typeface="Times New Roman" pitchFamily="18" charset="0"/>
                <a:sym typeface="Times New Roman" pitchFamily="18" charset="0"/>
              </a:rPr>
              <a:pPr defTabSz="914400"/>
              <a:t>59</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additive="base">
                                        <p:cTn id="7" dur="500" fill="hold"/>
                                        <p:tgtEl>
                                          <p:spTgt spid="3584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2">
                                            <p:txEl>
                                              <p:pRg st="1" end="1"/>
                                            </p:txEl>
                                          </p:spTgt>
                                        </p:tgtEl>
                                        <p:attrNameLst>
                                          <p:attrName>style.visibility</p:attrName>
                                        </p:attrNameLst>
                                      </p:cBhvr>
                                      <p:to>
                                        <p:strVal val="visible"/>
                                      </p:to>
                                    </p:set>
                                    <p:anim calcmode="lin" valueType="num">
                                      <p:cBhvr additive="base">
                                        <p:cTn id="13" dur="500" fill="hold"/>
                                        <p:tgtEl>
                                          <p:spTgt spid="3584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84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2">
                                            <p:txEl>
                                              <p:pRg st="2" end="2"/>
                                            </p:txEl>
                                          </p:spTgt>
                                        </p:tgtEl>
                                        <p:attrNameLst>
                                          <p:attrName>style.visibility</p:attrName>
                                        </p:attrNameLst>
                                      </p:cBhvr>
                                      <p:to>
                                        <p:strVal val="visible"/>
                                      </p:to>
                                    </p:set>
                                    <p:anim calcmode="lin" valueType="num">
                                      <p:cBhvr additive="base">
                                        <p:cTn id="19" dur="500" fill="hold"/>
                                        <p:tgtEl>
                                          <p:spTgt spid="3584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84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842">
                                            <p:txEl>
                                              <p:pRg st="3" end="3"/>
                                            </p:txEl>
                                          </p:spTgt>
                                        </p:tgtEl>
                                        <p:attrNameLst>
                                          <p:attrName>style.visibility</p:attrName>
                                        </p:attrNameLst>
                                      </p:cBhvr>
                                      <p:to>
                                        <p:strVal val="visible"/>
                                      </p:to>
                                    </p:set>
                                    <p:anim calcmode="lin" valueType="num">
                                      <p:cBhvr additive="base">
                                        <p:cTn id="25" dur="500" fill="hold"/>
                                        <p:tgtEl>
                                          <p:spTgt spid="3584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2">
                                            <p:txEl>
                                              <p:pRg st="4" end="4"/>
                                            </p:txEl>
                                          </p:spTgt>
                                        </p:tgtEl>
                                        <p:attrNameLst>
                                          <p:attrName>style.visibility</p:attrName>
                                        </p:attrNameLst>
                                      </p:cBhvr>
                                      <p:to>
                                        <p:strVal val="visible"/>
                                      </p:to>
                                    </p:set>
                                    <p:anim calcmode="lin" valueType="num">
                                      <p:cBhvr additive="base">
                                        <p:cTn id="31" dur="500" fill="hold"/>
                                        <p:tgtEl>
                                          <p:spTgt spid="3584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5842">
                                            <p:txEl>
                                              <p:pRg st="5" end="5"/>
                                            </p:txEl>
                                          </p:spTgt>
                                        </p:tgtEl>
                                        <p:attrNameLst>
                                          <p:attrName>style.visibility</p:attrName>
                                        </p:attrNameLst>
                                      </p:cBhvr>
                                      <p:to>
                                        <p:strVal val="visible"/>
                                      </p:to>
                                    </p:set>
                                    <p:anim calcmode="lin" valueType="num">
                                      <p:cBhvr additive="base">
                                        <p:cTn id="37" dur="500" fill="hold"/>
                                        <p:tgtEl>
                                          <p:spTgt spid="3584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584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en-US" sz="4800" dirty="0" smtClean="0">
                <a:solidFill>
                  <a:srgbClr val="FFCC00"/>
                </a:solidFill>
                <a:latin typeface="Arial" charset="0"/>
                <a:cs typeface="Arial" charset="0"/>
                <a:sym typeface="Arial" charset="0"/>
              </a:rPr>
              <a:t>Companies Act 2013 - Status</a:t>
            </a:r>
            <a:endParaRPr lang="en-US" sz="4800" dirty="0">
              <a:solidFill>
                <a:schemeClr val="accent1">
                  <a:lumMod val="75000"/>
                </a:schemeClr>
              </a:solidFill>
              <a:latin typeface="Arial Rounded MT Bold" charset="0"/>
            </a:endParaRPr>
          </a:p>
        </p:txBody>
      </p:sp>
      <p:sp>
        <p:nvSpPr>
          <p:cNvPr id="70659" name="Rectangle 3" descr="Rectangle: Click to edit Master text styles&#10;Second level&#10;Third level&#10;Fourth level&#10;Fifth level"/>
          <p:cNvSpPr>
            <a:spLocks noGrp="1" noChangeArrowheads="1"/>
          </p:cNvSpPr>
          <p:nvPr>
            <p:ph idx="1"/>
          </p:nvPr>
        </p:nvSpPr>
        <p:spPr/>
        <p:txBody>
          <a:bodyPr>
            <a:normAutofit fontScale="92500" lnSpcReduction="10000"/>
          </a:bodyPr>
          <a:lstStyle/>
          <a:p>
            <a:pPr eaLnBrk="1" hangingPunct="1"/>
            <a:r>
              <a:rPr lang="en-US" dirty="0">
                <a:latin typeface="Trebuchet MS" charset="0"/>
              </a:rPr>
              <a:t>President’s Assent on 29</a:t>
            </a:r>
            <a:r>
              <a:rPr lang="en-US" baseline="30000" dirty="0">
                <a:latin typeface="Trebuchet MS" charset="0"/>
              </a:rPr>
              <a:t>th</a:t>
            </a:r>
            <a:r>
              <a:rPr lang="en-US" dirty="0">
                <a:latin typeface="Trebuchet MS" charset="0"/>
              </a:rPr>
              <a:t> August 2013</a:t>
            </a:r>
          </a:p>
          <a:p>
            <a:pPr eaLnBrk="1" hangingPunct="1"/>
            <a:r>
              <a:rPr lang="en-US" dirty="0">
                <a:latin typeface="Trebuchet MS" charset="0"/>
              </a:rPr>
              <a:t>93 Sections notified on 12</a:t>
            </a:r>
            <a:r>
              <a:rPr lang="en-US" baseline="30000" dirty="0">
                <a:latin typeface="Trebuchet MS" charset="0"/>
              </a:rPr>
              <a:t>th</a:t>
            </a:r>
            <a:r>
              <a:rPr lang="en-US" dirty="0">
                <a:latin typeface="Trebuchet MS" charset="0"/>
              </a:rPr>
              <a:t> September 2013</a:t>
            </a:r>
          </a:p>
          <a:p>
            <a:pPr eaLnBrk="1" hangingPunct="1"/>
            <a:r>
              <a:rPr lang="en-US" dirty="0">
                <a:latin typeface="Trebuchet MS" charset="0"/>
              </a:rPr>
              <a:t>Removal of Difficulties notification issued on 20</a:t>
            </a:r>
            <a:r>
              <a:rPr lang="en-US" baseline="30000" dirty="0">
                <a:latin typeface="Trebuchet MS" charset="0"/>
              </a:rPr>
              <a:t>th</a:t>
            </a:r>
            <a:r>
              <a:rPr lang="en-US" dirty="0">
                <a:latin typeface="Trebuchet MS" charset="0"/>
              </a:rPr>
              <a:t> September 2013 regarding implementation of Sections 24, 58 and 59</a:t>
            </a:r>
          </a:p>
          <a:p>
            <a:pPr eaLnBrk="1" hangingPunct="1"/>
            <a:r>
              <a:rPr lang="en-US" dirty="0">
                <a:latin typeface="Trebuchet MS" charset="0"/>
              </a:rPr>
              <a:t>Draft Rules have been notified – 1</a:t>
            </a:r>
            <a:r>
              <a:rPr lang="en-US" baseline="30000" dirty="0">
                <a:latin typeface="Trebuchet MS" charset="0"/>
              </a:rPr>
              <a:t>st</a:t>
            </a:r>
            <a:r>
              <a:rPr lang="en-US" dirty="0">
                <a:latin typeface="Trebuchet MS" charset="0"/>
              </a:rPr>
              <a:t> Phase (16 chapters), 2</a:t>
            </a:r>
            <a:r>
              <a:rPr lang="en-US" baseline="30000" dirty="0">
                <a:latin typeface="Trebuchet MS" charset="0"/>
              </a:rPr>
              <a:t>nd</a:t>
            </a:r>
            <a:r>
              <a:rPr lang="en-US" dirty="0">
                <a:latin typeface="Trebuchet MS" charset="0"/>
              </a:rPr>
              <a:t> Phase (9 Chapters</a:t>
            </a:r>
            <a:r>
              <a:rPr lang="en-US" dirty="0" smtClean="0">
                <a:latin typeface="Trebuchet MS" charset="0"/>
              </a:rPr>
              <a:t>), 3</a:t>
            </a:r>
            <a:r>
              <a:rPr lang="en-US" baseline="30000" dirty="0" smtClean="0">
                <a:latin typeface="Trebuchet MS" charset="0"/>
              </a:rPr>
              <a:t>rd</a:t>
            </a:r>
            <a:r>
              <a:rPr lang="en-US" dirty="0" smtClean="0">
                <a:latin typeface="Trebuchet MS" charset="0"/>
              </a:rPr>
              <a:t> Phase (3 Chapters) </a:t>
            </a:r>
            <a:r>
              <a:rPr lang="en-US" dirty="0">
                <a:latin typeface="Trebuchet MS" charset="0"/>
              </a:rPr>
              <a:t>- http://</a:t>
            </a:r>
            <a:r>
              <a:rPr lang="en-US" dirty="0" err="1">
                <a:latin typeface="Trebuchet MS" charset="0"/>
              </a:rPr>
              <a:t>ncbfeedback.mca.gov.in</a:t>
            </a:r>
            <a:r>
              <a:rPr lang="en-US" dirty="0" smtClean="0">
                <a:latin typeface="Trebuchet MS" charset="0"/>
              </a:rPr>
              <a:t>/ </a:t>
            </a:r>
            <a:endParaRPr lang="en-US" dirty="0">
              <a:latin typeface="Trebuchet MS" charset="0"/>
            </a:endParaRPr>
          </a:p>
          <a:p>
            <a:pPr eaLnBrk="1" hangingPunct="1"/>
            <a:r>
              <a:rPr lang="en-US" dirty="0">
                <a:latin typeface="Trebuchet MS" charset="0"/>
              </a:rPr>
              <a:t>Draft Forms have also been uploaded</a:t>
            </a:r>
          </a:p>
          <a:p>
            <a:pPr eaLnBrk="1" hangingPunct="1"/>
            <a:endParaRPr lang="en-US" dirty="0">
              <a:latin typeface="Trebuchet MS" charset="0"/>
            </a:endParaRPr>
          </a:p>
        </p:txBody>
      </p:sp>
    </p:spTree>
    <p:extLst>
      <p:ext uri="{BB962C8B-B14F-4D97-AF65-F5344CB8AC3E}">
        <p14:creationId xmlns:p14="http://schemas.microsoft.com/office/powerpoint/2010/main" val="1737887915"/>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0659">
                                            <p:txEl>
                                              <p:pRg st="2" end="2"/>
                                            </p:txEl>
                                          </p:spTgt>
                                        </p:tgtEl>
                                        <p:attrNameLst>
                                          <p:attrName>style.visibility</p:attrName>
                                        </p:attrNameLst>
                                      </p:cBhvr>
                                      <p:to>
                                        <p:strVal val="visible"/>
                                      </p:to>
                                    </p:set>
                                    <p:anim calcmode="lin" valueType="num">
                                      <p:cBhvr additive="base">
                                        <p:cTn id="19" dur="500" fill="hold"/>
                                        <p:tgtEl>
                                          <p:spTgt spid="7065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065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0659">
                                            <p:txEl>
                                              <p:pRg st="3" end="3"/>
                                            </p:txEl>
                                          </p:spTgt>
                                        </p:tgtEl>
                                        <p:attrNameLst>
                                          <p:attrName>style.visibility</p:attrName>
                                        </p:attrNameLst>
                                      </p:cBhvr>
                                      <p:to>
                                        <p:strVal val="visible"/>
                                      </p:to>
                                    </p:set>
                                    <p:anim calcmode="lin" valueType="num">
                                      <p:cBhvr additive="base">
                                        <p:cTn id="25" dur="500" fill="hold"/>
                                        <p:tgtEl>
                                          <p:spTgt spid="7065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06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0659">
                                            <p:txEl>
                                              <p:pRg st="4" end="4"/>
                                            </p:txEl>
                                          </p:spTgt>
                                        </p:tgtEl>
                                        <p:attrNameLst>
                                          <p:attrName>style.visibility</p:attrName>
                                        </p:attrNameLst>
                                      </p:cBhvr>
                                      <p:to>
                                        <p:strVal val="visible"/>
                                      </p:to>
                                    </p:set>
                                    <p:anim calcmode="lin" valueType="num">
                                      <p:cBhvr additive="base">
                                        <p:cTn id="31" dur="500" fill="hold"/>
                                        <p:tgtEl>
                                          <p:spTgt spid="7065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065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bldLvl="2"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5"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Managerial Personnel</a:t>
            </a:r>
            <a:endParaRPr lang="en-US">
              <a:ea typeface="+mj-ea"/>
              <a:cs typeface="+mj-cs"/>
            </a:endParaRPr>
          </a:p>
        </p:txBody>
      </p:sp>
      <p:sp>
        <p:nvSpPr>
          <p:cNvPr id="36866"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fontAlgn="auto" hangingPunct="1">
              <a:spcBef>
                <a:spcPts val="700"/>
              </a:spcBef>
              <a:spcAft>
                <a:spcPts val="0"/>
              </a:spcAft>
              <a:buClr>
                <a:srgbClr val="CCFF33"/>
              </a:buClr>
              <a:buSzPct val="70000"/>
              <a:buFont typeface="Wingdings" charset="0"/>
              <a:buChar char="•"/>
              <a:defRPr/>
            </a:pPr>
            <a:r>
              <a:rPr lang="en-US" sz="3200">
                <a:solidFill>
                  <a:srgbClr val="FFFFCC"/>
                </a:solidFill>
                <a:ea typeface="+mn-ea"/>
                <a:cs typeface="+mn-cs"/>
              </a:rPr>
              <a:t>Managing Director, Whole-time Director or Manager to be appointed by Board of Directors with the consent of all the directors present</a:t>
            </a:r>
          </a:p>
          <a:p>
            <a:pPr marL="342900" indent="-342900" eaLnBrk="1" fontAlgn="auto" hangingPunct="1">
              <a:spcBef>
                <a:spcPts val="700"/>
              </a:spcBef>
              <a:spcAft>
                <a:spcPts val="0"/>
              </a:spcAft>
              <a:buClr>
                <a:srgbClr val="CCFF33"/>
              </a:buClr>
              <a:buSzPct val="70000"/>
              <a:buFont typeface="Wingdings" charset="0"/>
              <a:buChar char="•"/>
              <a:defRPr/>
            </a:pPr>
            <a:r>
              <a:rPr lang="en-US" sz="3200">
                <a:solidFill>
                  <a:srgbClr val="FFFFCC"/>
                </a:solidFill>
                <a:ea typeface="+mn-ea"/>
                <a:cs typeface="+mn-cs"/>
              </a:rPr>
              <a:t>Special Resolution at next AGM</a:t>
            </a:r>
          </a:p>
          <a:p>
            <a:pPr marL="342900" indent="-342900" eaLnBrk="1" fontAlgn="auto" hangingPunct="1">
              <a:spcBef>
                <a:spcPts val="700"/>
              </a:spcBef>
              <a:spcAft>
                <a:spcPts val="0"/>
              </a:spcAft>
              <a:buClr>
                <a:srgbClr val="CCFF33"/>
              </a:buClr>
              <a:buSzPct val="70000"/>
              <a:buFont typeface="Wingdings" charset="0"/>
              <a:buChar char="•"/>
              <a:defRPr/>
            </a:pPr>
            <a:r>
              <a:rPr lang="en-US" sz="3200">
                <a:solidFill>
                  <a:srgbClr val="FFFFCC"/>
                </a:solidFill>
                <a:ea typeface="+mn-ea"/>
                <a:cs typeface="+mn-cs"/>
              </a:rPr>
              <a:t>CG approval if conditions are variance with Schedule V</a:t>
            </a:r>
            <a:endParaRPr lang="en-US">
              <a:ea typeface="+mn-ea"/>
              <a:cs typeface="+mn-cs"/>
            </a:endParaRPr>
          </a:p>
        </p:txBody>
      </p:sp>
      <p:sp>
        <p:nvSpPr>
          <p:cNvPr id="36867"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644415FF-BE4C-418E-A875-6184B0D5DA8E}" type="slidenum">
              <a:rPr lang="en-US" sz="2400">
                <a:solidFill>
                  <a:srgbClr val="FFFFCC"/>
                </a:solidFill>
                <a:latin typeface="Times New Roman" pitchFamily="18" charset="0"/>
                <a:cs typeface="Times New Roman" pitchFamily="18" charset="0"/>
                <a:sym typeface="Times New Roman" pitchFamily="18" charset="0"/>
              </a:rPr>
              <a:pPr defTabSz="914400"/>
              <a:t>60</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 calcmode="lin" valueType="num">
                                      <p:cBhvr additive="base">
                                        <p:cTn id="7" dur="500" fill="hold"/>
                                        <p:tgtEl>
                                          <p:spTgt spid="3686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686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66">
                                            <p:txEl>
                                              <p:pRg st="1" end="1"/>
                                            </p:txEl>
                                          </p:spTgt>
                                        </p:tgtEl>
                                        <p:attrNameLst>
                                          <p:attrName>style.visibility</p:attrName>
                                        </p:attrNameLst>
                                      </p:cBhvr>
                                      <p:to>
                                        <p:strVal val="visible"/>
                                      </p:to>
                                    </p:set>
                                    <p:anim calcmode="lin" valueType="num">
                                      <p:cBhvr additive="base">
                                        <p:cTn id="13" dur="500" fill="hold"/>
                                        <p:tgtEl>
                                          <p:spTgt spid="3686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686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6866">
                                            <p:txEl>
                                              <p:pRg st="2" end="2"/>
                                            </p:txEl>
                                          </p:spTgt>
                                        </p:tgtEl>
                                        <p:attrNameLst>
                                          <p:attrName>style.visibility</p:attrName>
                                        </p:attrNameLst>
                                      </p:cBhvr>
                                      <p:to>
                                        <p:strVal val="visible"/>
                                      </p:to>
                                    </p:set>
                                    <p:anim calcmode="lin" valueType="num">
                                      <p:cBhvr additive="base">
                                        <p:cTn id="19" dur="500" fill="hold"/>
                                        <p:tgtEl>
                                          <p:spTgt spid="3686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686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NCLT</a:t>
            </a:r>
            <a:endParaRPr lang="en-US">
              <a:ea typeface="+mj-ea"/>
              <a:cs typeface="+mj-cs"/>
            </a:endParaRPr>
          </a:p>
        </p:txBody>
      </p:sp>
      <p:sp>
        <p:nvSpPr>
          <p:cNvPr id="3789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bodyPr>
          <a:lstStyle/>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CA</a:t>
            </a:r>
            <a:r>
              <a:rPr lang="ja-JP" altLang="en-US" sz="3200" b="0" dirty="0" smtClean="0">
                <a:solidFill>
                  <a:srgbClr val="FFFFCC"/>
                </a:solidFill>
                <a:effectLst>
                  <a:outerShdw blurRad="38100" dist="38100" dir="2700000" algn="tl">
                    <a:srgbClr val="FFFFFF"/>
                  </a:outerShdw>
                </a:effectLst>
                <a:ea typeface="ＭＳ Ｐゴシック" charset="-128"/>
              </a:rPr>
              <a:t>’</a:t>
            </a:r>
            <a:r>
              <a:rPr lang="en-US" altLang="ja-JP" sz="3200" b="0" dirty="0" smtClean="0">
                <a:solidFill>
                  <a:srgbClr val="FFFFCC"/>
                </a:solidFill>
                <a:effectLst>
                  <a:outerShdw blurRad="38100" dist="38100" dir="2700000" algn="tl">
                    <a:srgbClr val="FFFFFF"/>
                  </a:outerShdw>
                </a:effectLst>
                <a:ea typeface="ＭＳ Ｐゴシック" charset="-128"/>
              </a:rPr>
              <a:t>s with 20 years can be appointed as Technical Members</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Limitation Act to apply to NCLT</a:t>
            </a:r>
          </a:p>
          <a:p>
            <a:pPr marL="342900" indent="-342900" eaLnBrk="1" hangingPunct="1">
              <a:spcBef>
                <a:spcPts val="700"/>
              </a:spcBef>
              <a:buClr>
                <a:srgbClr val="CCFF33"/>
              </a:buClr>
              <a:buSzPct val="70000"/>
              <a:buFont typeface="Wingdings" pitchFamily="2" charset="2"/>
              <a:buChar char="•"/>
            </a:pPr>
            <a:r>
              <a:rPr lang="en-US" sz="3200" b="0" dirty="0" smtClean="0">
                <a:solidFill>
                  <a:srgbClr val="FFFFCC"/>
                </a:solidFill>
                <a:effectLst>
                  <a:outerShdw blurRad="38100" dist="38100" dir="2700000" algn="tl">
                    <a:srgbClr val="FFFFFF"/>
                  </a:outerShdw>
                </a:effectLst>
                <a:ea typeface="ＭＳ Ｐゴシック" charset="-128"/>
              </a:rPr>
              <a:t>Special Courts for speedy trial</a:t>
            </a:r>
            <a:endParaRPr lang="en-US" b="0" dirty="0" smtClean="0">
              <a:effectLst>
                <a:outerShdw blurRad="38100" dist="38100" dir="2700000" algn="tl">
                  <a:srgbClr val="7C9BA5"/>
                </a:outerShdw>
              </a:effectLst>
              <a:ea typeface="ＭＳ Ｐゴシック" charset="-128"/>
            </a:endParaRPr>
          </a:p>
        </p:txBody>
      </p:sp>
      <p:sp>
        <p:nvSpPr>
          <p:cNvPr id="3789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92A706DE-780E-49C0-A1D1-1769C6A76967}" type="slidenum">
              <a:rPr lang="en-US" sz="2400">
                <a:solidFill>
                  <a:srgbClr val="FFFFCC"/>
                </a:solidFill>
                <a:latin typeface="Times New Roman" pitchFamily="18" charset="0"/>
                <a:cs typeface="Times New Roman" pitchFamily="18" charset="0"/>
                <a:sym typeface="Times New Roman" pitchFamily="18" charset="0"/>
              </a:rPr>
              <a:pPr defTabSz="914400"/>
              <a:t>61</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additive="base">
                                        <p:cTn id="7"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8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additive="base">
                                        <p:cTn id="13"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89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0">
                                            <p:txEl>
                                              <p:pRg st="2" end="2"/>
                                            </p:txEl>
                                          </p:spTgt>
                                        </p:tgtEl>
                                        <p:attrNameLst>
                                          <p:attrName>style.visibility</p:attrName>
                                        </p:attrNameLst>
                                      </p:cBhvr>
                                      <p:to>
                                        <p:strVal val="visible"/>
                                      </p:to>
                                    </p:set>
                                    <p:anim calcmode="lin" valueType="num">
                                      <p:cBhvr additive="base">
                                        <p:cTn id="19"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CSR</a:t>
            </a:r>
            <a:endParaRPr lang="en-US" dirty="0">
              <a:ea typeface="+mj-ea"/>
              <a:cs typeface="+mj-cs"/>
            </a:endParaRPr>
          </a:p>
        </p:txBody>
      </p:sp>
      <p:sp>
        <p:nvSpPr>
          <p:cNvPr id="37890"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fontScale="85000" lnSpcReduction="10000"/>
          </a:bodyPr>
          <a:lstStyle/>
          <a:p>
            <a:pPr algn="just"/>
            <a:r>
              <a:rPr lang="en-US" sz="4000" b="0" dirty="0">
                <a:solidFill>
                  <a:srgbClr val="FFFFCC"/>
                </a:solidFill>
                <a:effectLst>
                  <a:outerShdw blurRad="38100" dist="38100" dir="2700000" algn="tl">
                    <a:srgbClr val="FFFFFF"/>
                  </a:outerShdw>
                </a:effectLst>
                <a:ea typeface="ＭＳ Ｐゴシック" charset="-128"/>
              </a:rPr>
              <a:t>Corporate Social Responsibility- </a:t>
            </a:r>
            <a:r>
              <a:rPr lang="en-US" sz="3200" b="0" dirty="0">
                <a:solidFill>
                  <a:srgbClr val="FFFFCC"/>
                </a:solidFill>
                <a:effectLst>
                  <a:outerShdw blurRad="38100" dist="38100" dir="2700000" algn="tl">
                    <a:srgbClr val="FFFFFF"/>
                  </a:outerShdw>
                </a:effectLst>
                <a:ea typeface="ＭＳ Ｐゴシック" charset="-128"/>
              </a:rPr>
              <a:t>Requirement to spend </a:t>
            </a:r>
            <a:r>
              <a:rPr lang="en-US" sz="3200" b="0" dirty="0" err="1">
                <a:solidFill>
                  <a:srgbClr val="FFFFCC"/>
                </a:solidFill>
                <a:effectLst>
                  <a:outerShdw blurRad="38100" dist="38100" dir="2700000" algn="tl">
                    <a:srgbClr val="FFFFFF"/>
                  </a:outerShdw>
                </a:effectLst>
                <a:ea typeface="ＭＳ Ｐゴシック" charset="-128"/>
              </a:rPr>
              <a:t>atleast</a:t>
            </a:r>
            <a:r>
              <a:rPr lang="en-US" sz="3200" b="0" dirty="0">
                <a:solidFill>
                  <a:srgbClr val="FFFFCC"/>
                </a:solidFill>
                <a:effectLst>
                  <a:outerShdw blurRad="38100" dist="38100" dir="2700000" algn="tl">
                    <a:srgbClr val="FFFFFF"/>
                  </a:outerShdw>
                </a:effectLst>
                <a:ea typeface="ＭＳ Ｐゴシック" charset="-128"/>
              </a:rPr>
              <a:t> 2% of the average net profits made during 3 preceding financial years on CSR activities for certain class of </a:t>
            </a:r>
            <a:r>
              <a:rPr lang="en-US" sz="3200" b="0" dirty="0" err="1" smtClean="0">
                <a:solidFill>
                  <a:srgbClr val="FFFFCC"/>
                </a:solidFill>
                <a:effectLst>
                  <a:outerShdw blurRad="38100" dist="38100" dir="2700000" algn="tl">
                    <a:srgbClr val="FFFFFF"/>
                  </a:outerShdw>
                </a:effectLst>
                <a:ea typeface="ＭＳ Ｐゴシック" charset="-128"/>
              </a:rPr>
              <a:t>companiess</a:t>
            </a:r>
            <a:endParaRPr lang="en-US" sz="3200" b="0" dirty="0" smtClean="0">
              <a:solidFill>
                <a:srgbClr val="FFFFCC"/>
              </a:solidFill>
              <a:effectLst>
                <a:outerShdw blurRad="38100" dist="38100" dir="2700000" algn="tl">
                  <a:srgbClr val="FFFFFF"/>
                </a:outerShdw>
              </a:effectLst>
              <a:ea typeface="ＭＳ Ｐゴシック" charset="-128"/>
            </a:endParaRPr>
          </a:p>
          <a:p>
            <a:pPr algn="just"/>
            <a:r>
              <a:rPr lang="en-US" sz="3200" b="0" dirty="0" smtClean="0">
                <a:solidFill>
                  <a:srgbClr val="FFFFCC"/>
                </a:solidFill>
                <a:effectLst>
                  <a:outerShdw blurRad="38100" dist="38100" dir="2700000" algn="tl">
                    <a:srgbClr val="FFFFFF"/>
                  </a:outerShdw>
                </a:effectLst>
                <a:ea typeface="ＭＳ Ｐゴシック" charset="-128"/>
              </a:rPr>
              <a:t>Companies having </a:t>
            </a:r>
            <a:r>
              <a:rPr lang="en-US" sz="3200" b="0" dirty="0" err="1" smtClean="0">
                <a:solidFill>
                  <a:srgbClr val="FFFFCC"/>
                </a:solidFill>
                <a:effectLst>
                  <a:outerShdw blurRad="38100" dist="38100" dir="2700000" algn="tl">
                    <a:srgbClr val="FFFFFF"/>
                  </a:outerShdw>
                </a:effectLst>
                <a:ea typeface="ＭＳ Ｐゴシック" charset="-128"/>
              </a:rPr>
              <a:t>networth</a:t>
            </a:r>
            <a:r>
              <a:rPr lang="en-US" sz="3200" b="0" dirty="0" smtClean="0">
                <a:solidFill>
                  <a:srgbClr val="FFFFCC"/>
                </a:solidFill>
                <a:effectLst>
                  <a:outerShdw blurRad="38100" dist="38100" dir="2700000" algn="tl">
                    <a:srgbClr val="FFFFFF"/>
                  </a:outerShdw>
                </a:effectLst>
                <a:ea typeface="ＭＳ Ｐゴシック" charset="-128"/>
              </a:rPr>
              <a:t> of </a:t>
            </a:r>
            <a:r>
              <a:rPr lang="en-US" sz="3200" b="0" dirty="0" err="1" smtClean="0">
                <a:solidFill>
                  <a:srgbClr val="FFFFCC"/>
                </a:solidFill>
                <a:effectLst>
                  <a:outerShdw blurRad="38100" dist="38100" dir="2700000" algn="tl">
                    <a:srgbClr val="FFFFFF"/>
                  </a:outerShdw>
                </a:effectLst>
                <a:ea typeface="ＭＳ Ｐゴシック" charset="-128"/>
              </a:rPr>
              <a:t>Rs</a:t>
            </a:r>
            <a:r>
              <a:rPr lang="en-US" sz="3200" b="0" dirty="0" smtClean="0">
                <a:solidFill>
                  <a:srgbClr val="FFFFCC"/>
                </a:solidFill>
                <a:effectLst>
                  <a:outerShdw blurRad="38100" dist="38100" dir="2700000" algn="tl">
                    <a:srgbClr val="FFFFFF"/>
                  </a:outerShdw>
                </a:effectLst>
                <a:ea typeface="ＭＳ Ｐゴシック" charset="-128"/>
              </a:rPr>
              <a:t>. 500 </a:t>
            </a:r>
            <a:r>
              <a:rPr lang="en-US" sz="3200" b="0" dirty="0" err="1" smtClean="0">
                <a:solidFill>
                  <a:srgbClr val="FFFFCC"/>
                </a:solidFill>
                <a:effectLst>
                  <a:outerShdw blurRad="38100" dist="38100" dir="2700000" algn="tl">
                    <a:srgbClr val="FFFFFF"/>
                  </a:outerShdw>
                </a:effectLst>
                <a:ea typeface="ＭＳ Ｐゴシック" charset="-128"/>
              </a:rPr>
              <a:t>crores</a:t>
            </a:r>
            <a:r>
              <a:rPr lang="en-US" sz="3200" b="0" dirty="0" smtClean="0">
                <a:solidFill>
                  <a:srgbClr val="FFFFCC"/>
                </a:solidFill>
                <a:effectLst>
                  <a:outerShdw blurRad="38100" dist="38100" dir="2700000" algn="tl">
                    <a:srgbClr val="FFFFFF"/>
                  </a:outerShdw>
                </a:effectLst>
                <a:ea typeface="ＭＳ Ｐゴシック" charset="-128"/>
              </a:rPr>
              <a:t> or more, or turnover of </a:t>
            </a:r>
            <a:r>
              <a:rPr lang="en-US" sz="3200" b="0" dirty="0" err="1" smtClean="0">
                <a:solidFill>
                  <a:srgbClr val="FFFFCC"/>
                </a:solidFill>
                <a:effectLst>
                  <a:outerShdw blurRad="38100" dist="38100" dir="2700000" algn="tl">
                    <a:srgbClr val="FFFFFF"/>
                  </a:outerShdw>
                </a:effectLst>
                <a:ea typeface="ＭＳ Ｐゴシック" charset="-128"/>
              </a:rPr>
              <a:t>Rs</a:t>
            </a:r>
            <a:r>
              <a:rPr lang="en-US" sz="3200" b="0" dirty="0" smtClean="0">
                <a:solidFill>
                  <a:srgbClr val="FFFFCC"/>
                </a:solidFill>
                <a:effectLst>
                  <a:outerShdw blurRad="38100" dist="38100" dir="2700000" algn="tl">
                    <a:srgbClr val="FFFFFF"/>
                  </a:outerShdw>
                </a:effectLst>
                <a:ea typeface="ＭＳ Ｐゴシック" charset="-128"/>
              </a:rPr>
              <a:t>. 1000 </a:t>
            </a:r>
            <a:r>
              <a:rPr lang="en-US" sz="3200" b="0" dirty="0" err="1" smtClean="0">
                <a:solidFill>
                  <a:srgbClr val="FFFFCC"/>
                </a:solidFill>
                <a:effectLst>
                  <a:outerShdw blurRad="38100" dist="38100" dir="2700000" algn="tl">
                    <a:srgbClr val="FFFFFF"/>
                  </a:outerShdw>
                </a:effectLst>
                <a:ea typeface="ＭＳ Ｐゴシック" charset="-128"/>
              </a:rPr>
              <a:t>crores</a:t>
            </a:r>
            <a:r>
              <a:rPr lang="en-US" sz="3200" b="0" dirty="0" smtClean="0">
                <a:solidFill>
                  <a:srgbClr val="FFFFCC"/>
                </a:solidFill>
                <a:effectLst>
                  <a:outerShdw blurRad="38100" dist="38100" dir="2700000" algn="tl">
                    <a:srgbClr val="FFFFFF"/>
                  </a:outerShdw>
                </a:effectLst>
                <a:ea typeface="ＭＳ Ｐゴシック" charset="-128"/>
              </a:rPr>
              <a:t> or more, or net profit of </a:t>
            </a:r>
            <a:r>
              <a:rPr lang="en-US" sz="3200" b="0" dirty="0" err="1" smtClean="0">
                <a:solidFill>
                  <a:srgbClr val="FFFFCC"/>
                </a:solidFill>
                <a:effectLst>
                  <a:outerShdw blurRad="38100" dist="38100" dir="2700000" algn="tl">
                    <a:srgbClr val="FFFFFF"/>
                  </a:outerShdw>
                </a:effectLst>
                <a:ea typeface="ＭＳ Ｐゴシック" charset="-128"/>
              </a:rPr>
              <a:t>Rs</a:t>
            </a:r>
            <a:r>
              <a:rPr lang="en-US" sz="3200" b="0" dirty="0" smtClean="0">
                <a:solidFill>
                  <a:srgbClr val="FFFFCC"/>
                </a:solidFill>
                <a:effectLst>
                  <a:outerShdw blurRad="38100" dist="38100" dir="2700000" algn="tl">
                    <a:srgbClr val="FFFFFF"/>
                  </a:outerShdw>
                </a:effectLst>
                <a:ea typeface="ＭＳ Ｐゴシック" charset="-128"/>
              </a:rPr>
              <a:t>. 5 </a:t>
            </a:r>
            <a:r>
              <a:rPr lang="en-US" sz="3200" b="0" dirty="0" err="1" smtClean="0">
                <a:solidFill>
                  <a:srgbClr val="FFFFCC"/>
                </a:solidFill>
                <a:effectLst>
                  <a:outerShdw blurRad="38100" dist="38100" dir="2700000" algn="tl">
                    <a:srgbClr val="FFFFFF"/>
                  </a:outerShdw>
                </a:effectLst>
                <a:ea typeface="ＭＳ Ｐゴシック" charset="-128"/>
              </a:rPr>
              <a:t>crore</a:t>
            </a:r>
            <a:r>
              <a:rPr lang="en-US" sz="3200" b="0" dirty="0" smtClean="0">
                <a:solidFill>
                  <a:srgbClr val="FFFFCC"/>
                </a:solidFill>
                <a:effectLst>
                  <a:outerShdw blurRad="38100" dist="38100" dir="2700000" algn="tl">
                    <a:srgbClr val="FFFFFF"/>
                  </a:outerShdw>
                </a:effectLst>
                <a:ea typeface="ＭＳ Ｐゴシック" charset="-128"/>
              </a:rPr>
              <a:t> or more</a:t>
            </a:r>
          </a:p>
          <a:p>
            <a:pPr algn="just"/>
            <a:r>
              <a:rPr lang="en-US" sz="3200" b="0" dirty="0" smtClean="0">
                <a:solidFill>
                  <a:srgbClr val="FFFFCC"/>
                </a:solidFill>
                <a:effectLst>
                  <a:outerShdw blurRad="38100" dist="38100" dir="2700000" algn="tl">
                    <a:srgbClr val="FFFFFF"/>
                  </a:outerShdw>
                </a:effectLst>
                <a:ea typeface="ＭＳ Ｐゴシック" charset="-128"/>
              </a:rPr>
              <a:t>CSR Committee – 3 or more directors including one independent director</a:t>
            </a:r>
            <a:endParaRPr lang="en-US" sz="3200" b="0" dirty="0">
              <a:solidFill>
                <a:srgbClr val="FFFFCC"/>
              </a:solidFill>
              <a:effectLst>
                <a:outerShdw blurRad="38100" dist="38100" dir="2700000" algn="tl">
                  <a:srgbClr val="FFFFFF"/>
                </a:outerShdw>
              </a:effectLst>
              <a:ea typeface="ＭＳ Ｐゴシック" charset="-128"/>
            </a:endParaRPr>
          </a:p>
        </p:txBody>
      </p:sp>
      <p:sp>
        <p:nvSpPr>
          <p:cNvPr id="3789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92A706DE-780E-49C0-A1D1-1769C6A76967}" type="slidenum">
              <a:rPr lang="en-US" sz="2400">
                <a:solidFill>
                  <a:srgbClr val="FFFFCC"/>
                </a:solidFill>
                <a:latin typeface="Times New Roman" pitchFamily="18" charset="0"/>
                <a:cs typeface="Times New Roman" pitchFamily="18" charset="0"/>
                <a:sym typeface="Times New Roman" pitchFamily="18" charset="0"/>
              </a:rPr>
              <a:pPr defTabSz="914400"/>
              <a:t>62</a:t>
            </a:fld>
            <a:endParaRPr lang="en-US"/>
          </a:p>
        </p:txBody>
      </p:sp>
    </p:spTree>
    <p:extLst>
      <p:ext uri="{BB962C8B-B14F-4D97-AF65-F5344CB8AC3E}">
        <p14:creationId xmlns:p14="http://schemas.microsoft.com/office/powerpoint/2010/main" val="157137176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additive="base">
                                        <p:cTn id="7"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8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additive="base">
                                        <p:cTn id="13"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89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0">
                                            <p:txEl>
                                              <p:pRg st="2" end="2"/>
                                            </p:txEl>
                                          </p:spTgt>
                                        </p:tgtEl>
                                        <p:attrNameLst>
                                          <p:attrName>style.visibility</p:attrName>
                                        </p:attrNameLst>
                                      </p:cBhvr>
                                      <p:to>
                                        <p:strVal val="visible"/>
                                      </p:to>
                                    </p:set>
                                    <p:anim calcmode="lin" valueType="num">
                                      <p:cBhvr additive="base">
                                        <p:cTn id="19"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CSR</a:t>
            </a:r>
            <a:endParaRPr lang="en-US" dirty="0">
              <a:ea typeface="+mj-ea"/>
              <a:cs typeface="+mj-cs"/>
            </a:endParaRPr>
          </a:p>
        </p:txBody>
      </p:sp>
      <p:sp>
        <p:nvSpPr>
          <p:cNvPr id="37890" name="Rectangle 2"/>
          <p:cNvSpPr>
            <a:spLocks noGrp="1"/>
          </p:cNvSpPr>
          <p:nvPr>
            <p:ph idx="1"/>
          </p:nvPr>
        </p:nvSpPr>
        <p:spPr bwMode="auto">
          <a:xfrm>
            <a:off x="328613" y="1844824"/>
            <a:ext cx="8208962" cy="4211489"/>
          </a:xfrm>
          <a:noFill/>
          <a:effectLst/>
        </p:spPr>
        <p:txBody>
          <a:bodyPr wrap="square" lIns="50800" tIns="50800" rIns="50800" bIns="50800" numCol="1" anchor="t" anchorCtr="0" compatLnSpc="1">
            <a:prstTxWarp prst="textNoShape">
              <a:avLst/>
            </a:prstTxWarp>
            <a:normAutofit/>
          </a:bodyPr>
          <a:lstStyle/>
          <a:p>
            <a:pPr algn="just"/>
            <a:r>
              <a:rPr lang="en-US" sz="2800" dirty="0" smtClean="0"/>
              <a:t>CSR Committee</a:t>
            </a:r>
            <a:endParaRPr lang="en-US" sz="2800" dirty="0"/>
          </a:p>
          <a:p>
            <a:pPr lvl="1" algn="just"/>
            <a:r>
              <a:rPr lang="en-US" sz="2400" b="0" dirty="0" smtClean="0">
                <a:solidFill>
                  <a:srgbClr val="FFFFCC"/>
                </a:solidFill>
                <a:effectLst>
                  <a:outerShdw blurRad="38100" dist="38100" dir="2700000" algn="tl">
                    <a:srgbClr val="FFFFFF"/>
                  </a:outerShdw>
                </a:effectLst>
                <a:ea typeface="ＭＳ Ｐゴシック" charset="-128"/>
              </a:rPr>
              <a:t>Formulate &amp; Recommend to the Board CSR Policy</a:t>
            </a:r>
          </a:p>
          <a:p>
            <a:pPr lvl="1" algn="just"/>
            <a:r>
              <a:rPr lang="en-US" sz="2400" b="0" dirty="0" smtClean="0">
                <a:solidFill>
                  <a:srgbClr val="FFFFCC"/>
                </a:solidFill>
                <a:effectLst>
                  <a:outerShdw blurRad="38100" dist="38100" dir="2700000" algn="tl">
                    <a:srgbClr val="FFFFFF"/>
                  </a:outerShdw>
                </a:effectLst>
                <a:ea typeface="ＭＳ Ｐゴシック" charset="-128"/>
              </a:rPr>
              <a:t>Recommend the amount of expenditure to be incurred</a:t>
            </a:r>
          </a:p>
          <a:p>
            <a:pPr lvl="1" algn="just"/>
            <a:r>
              <a:rPr lang="en-US" sz="2400" b="0" dirty="0" smtClean="0">
                <a:solidFill>
                  <a:srgbClr val="FFFFCC"/>
                </a:solidFill>
                <a:effectLst>
                  <a:outerShdw blurRad="38100" dist="38100" dir="2700000" algn="tl">
                    <a:srgbClr val="FFFFFF"/>
                  </a:outerShdw>
                </a:effectLst>
                <a:ea typeface="ＭＳ Ｐゴシック" charset="-128"/>
              </a:rPr>
              <a:t>Monitor CSR Policy</a:t>
            </a:r>
          </a:p>
          <a:p>
            <a:pPr algn="just"/>
            <a:r>
              <a:rPr lang="en-US" sz="2800" dirty="0"/>
              <a:t>Board to ensure</a:t>
            </a:r>
          </a:p>
          <a:p>
            <a:pPr lvl="1" algn="just"/>
            <a:r>
              <a:rPr lang="en-US" sz="2400" b="0" dirty="0" smtClean="0">
                <a:solidFill>
                  <a:srgbClr val="FFFFCC"/>
                </a:solidFill>
                <a:effectLst>
                  <a:outerShdw blurRad="38100" dist="38100" dir="2700000" algn="tl">
                    <a:srgbClr val="FFFFFF"/>
                  </a:outerShdw>
                </a:effectLst>
                <a:ea typeface="ＭＳ Ｐゴシック" charset="-128"/>
              </a:rPr>
              <a:t>Adoption of CSR Policy</a:t>
            </a:r>
          </a:p>
          <a:p>
            <a:pPr lvl="1" algn="just"/>
            <a:r>
              <a:rPr lang="en-US" sz="2400" b="0" dirty="0" smtClean="0">
                <a:solidFill>
                  <a:srgbClr val="FFFFCC"/>
                </a:solidFill>
                <a:effectLst>
                  <a:outerShdw blurRad="38100" dist="38100" dir="2700000" algn="tl">
                    <a:srgbClr val="FFFFFF"/>
                  </a:outerShdw>
                </a:effectLst>
                <a:ea typeface="ＭＳ Ｐゴシック" charset="-128"/>
              </a:rPr>
              <a:t>Activities are undertaken</a:t>
            </a:r>
          </a:p>
          <a:p>
            <a:pPr algn="just"/>
            <a:r>
              <a:rPr lang="en-US" sz="2600" b="0" dirty="0" smtClean="0">
                <a:solidFill>
                  <a:srgbClr val="FFFFCC"/>
                </a:solidFill>
                <a:effectLst>
                  <a:outerShdw blurRad="38100" dist="38100" dir="2700000" algn="tl">
                    <a:srgbClr val="FFFFFF"/>
                  </a:outerShdw>
                </a:effectLst>
                <a:ea typeface="ＭＳ Ｐゴシック" charset="-128"/>
              </a:rPr>
              <a:t>Fails to spend, give reasons in Board Report</a:t>
            </a:r>
          </a:p>
        </p:txBody>
      </p:sp>
      <p:sp>
        <p:nvSpPr>
          <p:cNvPr id="37891"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92A706DE-780E-49C0-A1D1-1769C6A76967}" type="slidenum">
              <a:rPr lang="en-US" sz="2400">
                <a:solidFill>
                  <a:srgbClr val="FFFFCC"/>
                </a:solidFill>
                <a:latin typeface="Times New Roman" pitchFamily="18" charset="0"/>
                <a:cs typeface="Times New Roman" pitchFamily="18" charset="0"/>
                <a:sym typeface="Times New Roman" pitchFamily="18" charset="0"/>
              </a:rPr>
              <a:pPr defTabSz="914400"/>
              <a:t>63</a:t>
            </a:fld>
            <a:endParaRPr lang="en-US"/>
          </a:p>
        </p:txBody>
      </p:sp>
    </p:spTree>
    <p:extLst>
      <p:ext uri="{BB962C8B-B14F-4D97-AF65-F5344CB8AC3E}">
        <p14:creationId xmlns:p14="http://schemas.microsoft.com/office/powerpoint/2010/main" val="231720259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additive="base">
                                        <p:cTn id="7"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89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7890">
                                            <p:txEl>
                                              <p:pRg st="1" end="1"/>
                                            </p:txEl>
                                          </p:spTgt>
                                        </p:tgtEl>
                                        <p:attrNameLst>
                                          <p:attrName>style.visibility</p:attrName>
                                        </p:attrNameLst>
                                      </p:cBhvr>
                                      <p:to>
                                        <p:strVal val="visible"/>
                                      </p:to>
                                    </p:set>
                                    <p:anim calcmode="lin" valueType="num">
                                      <p:cBhvr additive="base">
                                        <p:cTn id="11"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7890">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7890">
                                            <p:txEl>
                                              <p:pRg st="2" end="2"/>
                                            </p:txEl>
                                          </p:spTgt>
                                        </p:tgtEl>
                                        <p:attrNameLst>
                                          <p:attrName>style.visibility</p:attrName>
                                        </p:attrNameLst>
                                      </p:cBhvr>
                                      <p:to>
                                        <p:strVal val="visible"/>
                                      </p:to>
                                    </p:set>
                                    <p:anim calcmode="lin" valueType="num">
                                      <p:cBhvr additive="base">
                                        <p:cTn id="15"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7890">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7890">
                                            <p:txEl>
                                              <p:pRg st="3" end="3"/>
                                            </p:txEl>
                                          </p:spTgt>
                                        </p:tgtEl>
                                        <p:attrNameLst>
                                          <p:attrName>style.visibility</p:attrName>
                                        </p:attrNameLst>
                                      </p:cBhvr>
                                      <p:to>
                                        <p:strVal val="visible"/>
                                      </p:to>
                                    </p:set>
                                    <p:anim calcmode="lin" valueType="num">
                                      <p:cBhvr additive="base">
                                        <p:cTn id="19" dur="500" fill="hold"/>
                                        <p:tgtEl>
                                          <p:spTgt spid="37890">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890">
                                            <p:txEl>
                                              <p:pRg st="4" end="4"/>
                                            </p:txEl>
                                          </p:spTgt>
                                        </p:tgtEl>
                                        <p:attrNameLst>
                                          <p:attrName>style.visibility</p:attrName>
                                        </p:attrNameLst>
                                      </p:cBhvr>
                                      <p:to>
                                        <p:strVal val="visible"/>
                                      </p:to>
                                    </p:set>
                                    <p:anim calcmode="lin" valueType="num">
                                      <p:cBhvr additive="base">
                                        <p:cTn id="25" dur="500" fill="hold"/>
                                        <p:tgtEl>
                                          <p:spTgt spid="37890">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890">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7890">
                                            <p:txEl>
                                              <p:pRg st="5" end="5"/>
                                            </p:txEl>
                                          </p:spTgt>
                                        </p:tgtEl>
                                        <p:attrNameLst>
                                          <p:attrName>style.visibility</p:attrName>
                                        </p:attrNameLst>
                                      </p:cBhvr>
                                      <p:to>
                                        <p:strVal val="visible"/>
                                      </p:to>
                                    </p:set>
                                    <p:anim calcmode="lin" valueType="num">
                                      <p:cBhvr additive="base">
                                        <p:cTn id="29" dur="500" fill="hold"/>
                                        <p:tgtEl>
                                          <p:spTgt spid="37890">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7890">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7890">
                                            <p:txEl>
                                              <p:pRg st="6" end="6"/>
                                            </p:txEl>
                                          </p:spTgt>
                                        </p:tgtEl>
                                        <p:attrNameLst>
                                          <p:attrName>style.visibility</p:attrName>
                                        </p:attrNameLst>
                                      </p:cBhvr>
                                      <p:to>
                                        <p:strVal val="visible"/>
                                      </p:to>
                                    </p:set>
                                    <p:anim calcmode="lin" valueType="num">
                                      <p:cBhvr additive="base">
                                        <p:cTn id="33" dur="500" fill="hold"/>
                                        <p:tgtEl>
                                          <p:spTgt spid="37890">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789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7890">
                                            <p:txEl>
                                              <p:pRg st="7" end="7"/>
                                            </p:txEl>
                                          </p:spTgt>
                                        </p:tgtEl>
                                        <p:attrNameLst>
                                          <p:attrName>style.visibility</p:attrName>
                                        </p:attrNameLst>
                                      </p:cBhvr>
                                      <p:to>
                                        <p:strVal val="visible"/>
                                      </p:to>
                                    </p:set>
                                    <p:anim calcmode="lin" valueType="num">
                                      <p:cBhvr additive="base">
                                        <p:cTn id="39" dur="500" fill="hold"/>
                                        <p:tgtEl>
                                          <p:spTgt spid="37890">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7890">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Penalties</a:t>
            </a:r>
            <a:endParaRPr lang="en-US">
              <a:ea typeface="+mj-ea"/>
              <a:cs typeface="+mj-cs"/>
            </a:endParaRPr>
          </a:p>
        </p:txBody>
      </p:sp>
      <p:graphicFrame>
        <p:nvGraphicFramePr>
          <p:cNvPr id="38914" name="Group 2"/>
          <p:cNvGraphicFramePr>
            <a:graphicFrameLocks noGrp="1"/>
          </p:cNvGraphicFramePr>
          <p:nvPr/>
        </p:nvGraphicFramePr>
        <p:xfrm>
          <a:off x="457200" y="2057400"/>
          <a:ext cx="8229600" cy="4692651"/>
        </p:xfrm>
        <a:graphic>
          <a:graphicData uri="http://schemas.openxmlformats.org/drawingml/2006/table">
            <a:tbl>
              <a:tblPr/>
              <a:tblGrid>
                <a:gridCol w="2743200"/>
                <a:gridCol w="2743200"/>
                <a:gridCol w="2743200"/>
              </a:tblGrid>
              <a:tr h="762000">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Section</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Minimum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Maximum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822325">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8 (Licensed Company)</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10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 Crore</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609600">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26 (Prospectus)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50,000</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3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944563">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40 (Public Issue)</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50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1554163">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66 (Failure to publish order for reduction of capital)</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25 Lakh</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r>
            </a:tbl>
          </a:graphicData>
        </a:graphic>
      </p:graphicFrame>
      <p:sp>
        <p:nvSpPr>
          <p:cNvPr id="38968" name="AutoShape 56"/>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8883B16D-1BB2-4788-85C9-3EC943C0A609}" type="slidenum">
              <a:rPr lang="en-US" sz="2400">
                <a:solidFill>
                  <a:srgbClr val="FFFFCC"/>
                </a:solidFill>
                <a:latin typeface="Times New Roman" pitchFamily="18" charset="0"/>
                <a:cs typeface="Times New Roman" pitchFamily="18" charset="0"/>
                <a:sym typeface="Times New Roman" pitchFamily="18" charset="0"/>
              </a:rPr>
              <a:pPr defTabSz="914400"/>
              <a:t>64</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Penalties</a:t>
            </a:r>
            <a:endParaRPr lang="en-US">
              <a:ea typeface="+mj-ea"/>
              <a:cs typeface="+mj-cs"/>
            </a:endParaRPr>
          </a:p>
        </p:txBody>
      </p:sp>
      <p:graphicFrame>
        <p:nvGraphicFramePr>
          <p:cNvPr id="39938" name="Group 2"/>
          <p:cNvGraphicFramePr>
            <a:graphicFrameLocks noGrp="1"/>
          </p:cNvGraphicFramePr>
          <p:nvPr/>
        </p:nvGraphicFramePr>
        <p:xfrm>
          <a:off x="457200" y="2057400"/>
          <a:ext cx="8229600" cy="4694239"/>
        </p:xfrm>
        <a:graphic>
          <a:graphicData uri="http://schemas.openxmlformats.org/drawingml/2006/table">
            <a:tbl>
              <a:tblPr/>
              <a:tblGrid>
                <a:gridCol w="2743200"/>
                <a:gridCol w="2743200"/>
                <a:gridCol w="2743200"/>
              </a:tblGrid>
              <a:tr h="762000">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dirty="0">
                          <a:ln>
                            <a:noFill/>
                          </a:ln>
                          <a:solidFill>
                            <a:srgbClr val="FFFFCC"/>
                          </a:solidFill>
                          <a:effectLst/>
                          <a:latin typeface="Arial" charset="0"/>
                          <a:ea typeface="ＭＳ Ｐゴシック" charset="0"/>
                          <a:cs typeface="Arial" charset="0"/>
                          <a:sym typeface="Arial" charset="0"/>
                        </a:rPr>
                        <a:t>Section</a:t>
                      </a:r>
                      <a:endParaRPr kumimoji="0" lang="en-US" sz="3200" b="0" i="0" u="none" strike="noStrike" cap="none" normalizeH="0" baseline="0" dirty="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Minimum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Maximum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1189038">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74 (Failure to repay Public Deposit)</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dirty="0">
                          <a:ln>
                            <a:noFill/>
                          </a:ln>
                          <a:solidFill>
                            <a:srgbClr val="FFFFCC"/>
                          </a:solidFill>
                          <a:effectLst/>
                          <a:latin typeface="Arial" charset="0"/>
                          <a:ea typeface="ＭＳ Ｐゴシック" charset="0"/>
                          <a:cs typeface="Arial" charset="0"/>
                          <a:sym typeface="Arial" charset="0"/>
                        </a:rPr>
                        <a:t>1 </a:t>
                      </a:r>
                      <a:r>
                        <a:rPr kumimoji="0" lang="en-US" sz="1800" b="0" i="0" u="none" strike="noStrike" cap="none" normalizeH="0" baseline="0" dirty="0" err="1">
                          <a:ln>
                            <a:noFill/>
                          </a:ln>
                          <a:solidFill>
                            <a:srgbClr val="FFFFCC"/>
                          </a:solidFill>
                          <a:effectLst/>
                          <a:latin typeface="Arial" charset="0"/>
                          <a:ea typeface="ＭＳ Ｐゴシック" charset="0"/>
                          <a:cs typeface="Arial" charset="0"/>
                          <a:sym typeface="Arial" charset="0"/>
                        </a:rPr>
                        <a:t>Crore</a:t>
                      </a:r>
                      <a:endParaRPr kumimoji="0" lang="en-US" sz="3200" b="0" i="0" u="none" strike="noStrike" cap="none" normalizeH="0" baseline="0" dirty="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10 Crores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1189038">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117 (Failure to file resolution with RoC) </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 Lakhs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25 Lakhs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1554163">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46 (Issue of duplicate share certificates with intent to defraud)</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10 times of face value of shares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10 Crores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28575" cap="flat" cmpd="sng" algn="ctr">
                      <a:solidFill>
                        <a:srgbClr val="FFFFCC"/>
                      </a:solidFill>
                      <a:prstDash val="solid"/>
                      <a:round/>
                      <a:headEnd type="none" w="med" len="med"/>
                      <a:tailEnd type="none" w="med" len="med"/>
                    </a:lnB>
                    <a:lnTlToBr>
                      <a:noFill/>
                    </a:lnTlToBr>
                    <a:lnBlToTr>
                      <a:noFill/>
                    </a:lnBlToTr>
                    <a:noFill/>
                  </a:tcPr>
                </a:tc>
              </a:tr>
            </a:tbl>
          </a:graphicData>
        </a:graphic>
      </p:graphicFrame>
      <p:sp>
        <p:nvSpPr>
          <p:cNvPr id="39982" name="AutoShape 46"/>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72BB9490-5EDE-4ADC-9ED6-0337CB368822}" type="slidenum">
              <a:rPr lang="en-US" sz="2400">
                <a:solidFill>
                  <a:srgbClr val="FFFFCC"/>
                </a:solidFill>
                <a:latin typeface="Times New Roman" pitchFamily="18" charset="0"/>
                <a:cs typeface="Times New Roman" pitchFamily="18" charset="0"/>
                <a:sym typeface="Times New Roman" pitchFamily="18" charset="0"/>
              </a:rPr>
              <a:pPr defTabSz="914400"/>
              <a:t>65</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a:solidFill>
                  <a:srgbClr val="FFCC00"/>
                </a:solidFill>
                <a:latin typeface="Arial" charset="0"/>
                <a:ea typeface="+mj-ea"/>
                <a:cs typeface="Arial" charset="0"/>
                <a:sym typeface="Arial" charset="0"/>
              </a:rPr>
              <a:t>Penalties</a:t>
            </a:r>
            <a:endParaRPr lang="en-US">
              <a:ea typeface="+mj-ea"/>
              <a:cs typeface="+mj-cs"/>
            </a:endParaRPr>
          </a:p>
        </p:txBody>
      </p:sp>
      <p:graphicFrame>
        <p:nvGraphicFramePr>
          <p:cNvPr id="40962" name="Group 2"/>
          <p:cNvGraphicFramePr>
            <a:graphicFrameLocks noGrp="1"/>
          </p:cNvGraphicFramePr>
          <p:nvPr/>
        </p:nvGraphicFramePr>
        <p:xfrm>
          <a:off x="457200" y="2057400"/>
          <a:ext cx="8229600" cy="1951038"/>
        </p:xfrm>
        <a:graphic>
          <a:graphicData uri="http://schemas.openxmlformats.org/drawingml/2006/table">
            <a:tbl>
              <a:tblPr/>
              <a:tblGrid>
                <a:gridCol w="2743200"/>
                <a:gridCol w="2743200"/>
                <a:gridCol w="2743200"/>
              </a:tblGrid>
              <a:tr h="762000">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Section</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Minimum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1" i="0" u="none" strike="noStrike" cap="none" normalizeH="0" baseline="0">
                          <a:ln>
                            <a:noFill/>
                          </a:ln>
                          <a:solidFill>
                            <a:srgbClr val="FFFFCC"/>
                          </a:solidFill>
                          <a:effectLst/>
                          <a:latin typeface="Arial" charset="0"/>
                          <a:ea typeface="ＭＳ Ｐゴシック" charset="0"/>
                          <a:cs typeface="Arial" charset="0"/>
                          <a:sym typeface="Arial" charset="0"/>
                        </a:rPr>
                        <a:t>Maximum</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28575"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r h="1189038">
                <a:tc>
                  <a:txBody>
                    <a:bodyPr/>
                    <a:lstStyle/>
                    <a:p>
                      <a:pPr marL="0" marR="0" lvl="0" indent="0" algn="l"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195 (Insider Trading)</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28575"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5 Lakhs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12700"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0">
                        <a:lnSpc>
                          <a:spcPct val="100000"/>
                        </a:lnSpc>
                        <a:spcBef>
                          <a:spcPts val="400"/>
                        </a:spcBef>
                        <a:spcAft>
                          <a:spcPct val="0"/>
                        </a:spcAft>
                        <a:buClrTx/>
                        <a:buSzTx/>
                        <a:buFontTx/>
                        <a:buNone/>
                        <a:tabLst/>
                      </a:pPr>
                      <a:r>
                        <a:rPr kumimoji="0" lang="en-US" sz="1800" b="0" i="0" u="none" strike="noStrike" cap="none" normalizeH="0" baseline="0">
                          <a:ln>
                            <a:noFill/>
                          </a:ln>
                          <a:solidFill>
                            <a:srgbClr val="FFFFCC"/>
                          </a:solidFill>
                          <a:effectLst/>
                          <a:latin typeface="Arial" charset="0"/>
                          <a:ea typeface="ＭＳ Ｐゴシック" charset="0"/>
                          <a:cs typeface="Arial" charset="0"/>
                          <a:sym typeface="Arial" charset="0"/>
                        </a:rPr>
                        <a:t>25 Crores</a:t>
                      </a:r>
                      <a:endParaRPr kumimoji="0" lang="en-US" sz="3200" b="0" i="0" u="none" strike="noStrike" cap="none" normalizeH="0" baseline="0">
                        <a:ln>
                          <a:noFill/>
                        </a:ln>
                        <a:solidFill>
                          <a:srgbClr val="FFFFCC"/>
                        </a:solidFill>
                        <a:effectLst/>
                        <a:latin typeface="Arial" charset="0"/>
                        <a:ea typeface="ＭＳ Ｐゴシック" charset="0"/>
                        <a:cs typeface="Arial" charset="0"/>
                        <a:sym typeface="Arial" charset="0"/>
                      </a:endParaRPr>
                    </a:p>
                  </a:txBody>
                  <a:tcPr marL="50800" marR="50800" marT="50800" marB="50800" horzOverflow="overflow">
                    <a:lnL w="12700" cap="flat" cmpd="sng" algn="ctr">
                      <a:solidFill>
                        <a:srgbClr val="FFFFCC"/>
                      </a:solidFill>
                      <a:prstDash val="solid"/>
                      <a:round/>
                      <a:headEnd type="none" w="med" len="med"/>
                      <a:tailEnd type="none" w="med" len="med"/>
                    </a:lnL>
                    <a:lnR w="28575" cap="flat" cmpd="sng" algn="ctr">
                      <a:solidFill>
                        <a:srgbClr val="FFFFCC"/>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FFFFCC"/>
                      </a:solidFill>
                      <a:prstDash val="solid"/>
                      <a:round/>
                      <a:headEnd type="none" w="med" len="med"/>
                      <a:tailEnd type="none" w="med" len="med"/>
                    </a:lnB>
                    <a:lnTlToBr>
                      <a:noFill/>
                    </a:lnTlToBr>
                    <a:lnBlToTr>
                      <a:noFill/>
                    </a:lnBlToTr>
                    <a:noFill/>
                  </a:tcPr>
                </a:tc>
              </a:tr>
            </a:tbl>
          </a:graphicData>
        </a:graphic>
      </p:graphicFrame>
      <p:sp>
        <p:nvSpPr>
          <p:cNvPr id="40986" name="AutoShape 26"/>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ABDE6E91-1337-42CB-A330-5CD5C51C678F}" type="slidenum">
              <a:rPr lang="en-US" sz="2400">
                <a:solidFill>
                  <a:srgbClr val="FFFFCC"/>
                </a:solidFill>
                <a:latin typeface="Times New Roman" pitchFamily="18" charset="0"/>
                <a:cs typeface="Times New Roman" pitchFamily="18" charset="0"/>
                <a:sym typeface="Times New Roman" pitchFamily="18" charset="0"/>
              </a:rPr>
              <a:pPr defTabSz="914400"/>
              <a:t>66</a:t>
            </a:fld>
            <a:endParaRPr lang="en-US"/>
          </a:p>
        </p:txBody>
      </p:sp>
    </p:spTree>
  </p:cSld>
  <p:clrMapOvr>
    <a:masterClrMapping/>
  </p:clrMapOvr>
  <p:transition xmlns:p14="http://schemas.microsoft.com/office/powerpoint/2010/mai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p:cNvSpPr>
          <p:nvPr>
            <p:ph type="title"/>
          </p:nvPr>
        </p:nvSpPr>
        <p:spPr bwMode="auto">
          <a:xfrm>
            <a:off x="323850" y="1701800"/>
            <a:ext cx="8637588" cy="3232150"/>
          </a:xfrm>
          <a:noFill/>
        </p:spPr>
        <p:txBody>
          <a:bodyPr wrap="square" lIns="50800" tIns="50800" rIns="50800" bIns="50800" numCol="1" anchor="b" anchorCtr="0" compatLnSpc="1">
            <a:prstTxWarp prst="textNoShape">
              <a:avLst/>
            </a:prstTxWarp>
          </a:bodyPr>
          <a:lstStyle/>
          <a:p>
            <a:pPr algn="r" eaLnBrk="1" fontAlgn="auto" hangingPunct="1">
              <a:spcAft>
                <a:spcPts val="0"/>
              </a:spcAft>
              <a:defRPr/>
            </a:pPr>
            <a:r>
              <a:rPr lang="en-US" sz="4400">
                <a:solidFill>
                  <a:srgbClr val="FFCC00"/>
                </a:solidFill>
                <a:latin typeface="Arial" charset="0"/>
                <a:ea typeface="+mj-ea"/>
                <a:cs typeface="Arial" charset="0"/>
                <a:sym typeface="Arial" charset="0"/>
              </a:rPr>
              <a:t>Thank you for your patience</a:t>
            </a:r>
            <a:br>
              <a:rPr lang="en-US" sz="4400">
                <a:solidFill>
                  <a:srgbClr val="FFCC00"/>
                </a:solidFill>
                <a:latin typeface="Arial" charset="0"/>
                <a:ea typeface="+mj-ea"/>
                <a:cs typeface="Arial" charset="0"/>
                <a:sym typeface="Arial" charset="0"/>
              </a:rPr>
            </a:br>
            <a:r>
              <a:rPr lang="en-US" sz="4400">
                <a:solidFill>
                  <a:srgbClr val="FFCC00"/>
                </a:solidFill>
                <a:latin typeface="Arial" charset="0"/>
                <a:ea typeface="+mj-ea"/>
                <a:cs typeface="Arial" charset="0"/>
                <a:sym typeface="Arial" charset="0"/>
              </a:rPr>
              <a:t/>
            </a:r>
            <a:br>
              <a:rPr lang="en-US" sz="4400">
                <a:solidFill>
                  <a:srgbClr val="FFCC00"/>
                </a:solidFill>
                <a:latin typeface="Arial" charset="0"/>
                <a:ea typeface="+mj-ea"/>
                <a:cs typeface="Arial" charset="0"/>
                <a:sym typeface="Arial" charset="0"/>
              </a:rPr>
            </a:br>
            <a:r>
              <a:rPr lang="en-US" sz="4400">
                <a:solidFill>
                  <a:srgbClr val="FFCC00"/>
                </a:solidFill>
                <a:latin typeface="Arial" charset="0"/>
                <a:ea typeface="+mj-ea"/>
                <a:cs typeface="Arial" charset="0"/>
                <a:sym typeface="Arial" charset="0"/>
              </a:rPr>
              <a:t>		</a:t>
            </a:r>
            <a:r>
              <a:rPr lang="en-US" sz="3600">
                <a:solidFill>
                  <a:srgbClr val="FFCC00"/>
                </a:solidFill>
                <a:latin typeface="Arial" charset="0"/>
                <a:ea typeface="+mj-ea"/>
                <a:cs typeface="Arial" charset="0"/>
                <a:sym typeface="Arial" charset="0"/>
              </a:rPr>
              <a:t>Ashish Makhija</a:t>
            </a:r>
            <a:br>
              <a:rPr lang="en-US" sz="3600">
                <a:solidFill>
                  <a:srgbClr val="FFCC00"/>
                </a:solidFill>
                <a:latin typeface="Arial" charset="0"/>
                <a:ea typeface="+mj-ea"/>
                <a:cs typeface="Arial" charset="0"/>
                <a:sym typeface="Arial" charset="0"/>
              </a:rPr>
            </a:br>
            <a:r>
              <a:rPr lang="en-US" sz="3600">
                <a:solidFill>
                  <a:srgbClr val="FFCC00"/>
                </a:solidFill>
                <a:latin typeface="Arial" charset="0"/>
                <a:ea typeface="+mj-ea"/>
                <a:cs typeface="Arial" charset="0"/>
                <a:sym typeface="Arial" charset="0"/>
              </a:rPr>
              <a:t>#9810128356</a:t>
            </a:r>
            <a:br>
              <a:rPr lang="en-US" sz="3600">
                <a:solidFill>
                  <a:srgbClr val="FFCC00"/>
                </a:solidFill>
                <a:latin typeface="Arial" charset="0"/>
                <a:ea typeface="+mj-ea"/>
                <a:cs typeface="Arial" charset="0"/>
                <a:sym typeface="Arial" charset="0"/>
              </a:rPr>
            </a:br>
            <a:r>
              <a:rPr lang="en-US" sz="3600">
                <a:solidFill>
                  <a:srgbClr val="FFCC00"/>
                </a:solidFill>
                <a:latin typeface="Arial" charset="0"/>
                <a:ea typeface="+mj-ea"/>
                <a:cs typeface="Arial" charset="0"/>
                <a:sym typeface="Arial" charset="0"/>
              </a:rPr>
              <a:t>ashish@amclawfirm.com</a:t>
            </a:r>
            <a:endParaRPr lang="en-US">
              <a:ea typeface="+mj-ea"/>
              <a:cs typeface="+mj-cs"/>
            </a:endParaRPr>
          </a:p>
        </p:txBody>
      </p:sp>
      <p:sp>
        <p:nvSpPr>
          <p:cNvPr id="41986" name="AutoShape 2"/>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F0AF8C45-3058-4314-A888-59F367092A89}" type="slidenum">
              <a:rPr lang="en-US" sz="2400">
                <a:solidFill>
                  <a:srgbClr val="FFFFCC"/>
                </a:solidFill>
                <a:latin typeface="Times New Roman" pitchFamily="18" charset="0"/>
                <a:cs typeface="Times New Roman" pitchFamily="18" charset="0"/>
                <a:sym typeface="Times New Roman" pitchFamily="18" charset="0"/>
              </a:rPr>
              <a:pPr defTabSz="914400"/>
              <a:t>67</a:t>
            </a:fld>
            <a:endParaRPr lang="en-US"/>
          </a:p>
        </p:txBody>
      </p:sp>
    </p:spTree>
  </p:cSld>
  <p:clrMapOvr>
    <a:masterClrMapping/>
  </p:clrMapOvr>
  <p:transition xmlns:p14="http://schemas.microsoft.com/office/powerpoint/2010/main" spd="med">
    <p:fade/>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en-US" sz="4800" dirty="0" smtClean="0">
                <a:solidFill>
                  <a:srgbClr val="FFCC00"/>
                </a:solidFill>
                <a:latin typeface="Arial" charset="0"/>
                <a:cs typeface="Arial" charset="0"/>
                <a:sym typeface="Arial" charset="0"/>
              </a:rPr>
              <a:t>Companies Act 2013 - Status</a:t>
            </a:r>
            <a:endParaRPr lang="en-US" sz="4800" dirty="0">
              <a:solidFill>
                <a:schemeClr val="accent1">
                  <a:lumMod val="75000"/>
                </a:schemeClr>
              </a:solidFill>
              <a:latin typeface="Arial Rounded MT Bold" charset="0"/>
            </a:endParaRPr>
          </a:p>
        </p:txBody>
      </p:sp>
      <p:sp>
        <p:nvSpPr>
          <p:cNvPr id="70659" name="Rectangle 3" descr="Rectangle: Click to edit Master text styles&#10;Second level&#10;Third level&#10;Fourth level&#10;Fifth level"/>
          <p:cNvSpPr>
            <a:spLocks noGrp="1" noChangeArrowheads="1"/>
          </p:cNvSpPr>
          <p:nvPr>
            <p:ph idx="1"/>
          </p:nvPr>
        </p:nvSpPr>
        <p:spPr/>
        <p:txBody>
          <a:bodyPr>
            <a:normAutofit/>
          </a:bodyPr>
          <a:lstStyle/>
          <a:p>
            <a:pPr eaLnBrk="1" hangingPunct="1"/>
            <a:r>
              <a:rPr lang="en-US" dirty="0" smtClean="0">
                <a:latin typeface="Trebuchet MS" charset="0"/>
              </a:rPr>
              <a:t>Applies to whole of India</a:t>
            </a:r>
          </a:p>
          <a:p>
            <a:pPr eaLnBrk="1" hangingPunct="1"/>
            <a:r>
              <a:rPr lang="en-US" dirty="0" smtClean="0">
                <a:latin typeface="Trebuchet MS" charset="0"/>
              </a:rPr>
              <a:t>Central Government will notify date of applicability</a:t>
            </a:r>
          </a:p>
          <a:p>
            <a:pPr eaLnBrk="1" hangingPunct="1"/>
            <a:r>
              <a:rPr lang="en-US" dirty="0" smtClean="0">
                <a:latin typeface="Trebuchet MS" charset="0"/>
              </a:rPr>
              <a:t>Different dates may be appointed for different provisions</a:t>
            </a:r>
          </a:p>
          <a:p>
            <a:pPr eaLnBrk="1" hangingPunct="1"/>
            <a:r>
              <a:rPr lang="en-US" dirty="0" smtClean="0">
                <a:latin typeface="Trebuchet MS" charset="0"/>
              </a:rPr>
              <a:t>Applies to all banking, insurance and electricity companies also so long provisions are not inconsistent with Special Acts.</a:t>
            </a:r>
            <a:endParaRPr lang="en-US" dirty="0">
              <a:latin typeface="Trebuchet MS" charset="0"/>
            </a:endParaRPr>
          </a:p>
          <a:p>
            <a:pPr eaLnBrk="1" hangingPunct="1"/>
            <a:endParaRPr lang="en-US" dirty="0">
              <a:latin typeface="Trebuchet MS" charset="0"/>
            </a:endParaRPr>
          </a:p>
        </p:txBody>
      </p:sp>
    </p:spTree>
    <p:extLst>
      <p:ext uri="{BB962C8B-B14F-4D97-AF65-F5344CB8AC3E}">
        <p14:creationId xmlns:p14="http://schemas.microsoft.com/office/powerpoint/2010/main" val="258128283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0659">
                                            <p:txEl>
                                              <p:pRg st="2" end="2"/>
                                            </p:txEl>
                                          </p:spTgt>
                                        </p:tgtEl>
                                        <p:attrNameLst>
                                          <p:attrName>style.visibility</p:attrName>
                                        </p:attrNameLst>
                                      </p:cBhvr>
                                      <p:to>
                                        <p:strVal val="visible"/>
                                      </p:to>
                                    </p:set>
                                    <p:anim calcmode="lin" valueType="num">
                                      <p:cBhvr additive="base">
                                        <p:cTn id="19" dur="500" fill="hold"/>
                                        <p:tgtEl>
                                          <p:spTgt spid="7065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065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0659">
                                            <p:txEl>
                                              <p:pRg st="3" end="3"/>
                                            </p:txEl>
                                          </p:spTgt>
                                        </p:tgtEl>
                                        <p:attrNameLst>
                                          <p:attrName>style.visibility</p:attrName>
                                        </p:attrNameLst>
                                      </p:cBhvr>
                                      <p:to>
                                        <p:strVal val="visible"/>
                                      </p:to>
                                    </p:set>
                                    <p:anim calcmode="lin" valueType="num">
                                      <p:cBhvr additive="base">
                                        <p:cTn id="25" dur="500" fill="hold"/>
                                        <p:tgtEl>
                                          <p:spTgt spid="7065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065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bldLvl="2"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Understanding Layout</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Divided in to 29 chapters</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Incorporation, </a:t>
            </a:r>
            <a:r>
              <a:rPr lang="en-US" sz="3000" b="0" dirty="0" err="1" smtClean="0">
                <a:solidFill>
                  <a:srgbClr val="FFFFCC"/>
                </a:solidFill>
                <a:effectLst>
                  <a:outerShdw blurRad="38100" dist="38100" dir="2700000" algn="tl">
                    <a:srgbClr val="FFFFFF"/>
                  </a:outerShdw>
                </a:effectLst>
                <a:ea typeface="ＭＳ Ｐゴシック" charset="-128"/>
              </a:rPr>
              <a:t>MoA</a:t>
            </a:r>
            <a:r>
              <a:rPr lang="en-US" sz="3000" b="0" dirty="0" smtClean="0">
                <a:solidFill>
                  <a:srgbClr val="FFFFCC"/>
                </a:solidFill>
                <a:effectLst>
                  <a:outerShdw blurRad="38100" dist="38100" dir="2700000" algn="tl">
                    <a:srgbClr val="FFFFFF"/>
                  </a:outerShdw>
                </a:effectLst>
                <a:ea typeface="ＭＳ Ｐゴシック" charset="-128"/>
              </a:rPr>
              <a:t>, </a:t>
            </a:r>
            <a:r>
              <a:rPr lang="en-US" sz="3000" b="0" dirty="0" err="1" smtClean="0">
                <a:solidFill>
                  <a:srgbClr val="FFFFCC"/>
                </a:solidFill>
                <a:effectLst>
                  <a:outerShdw blurRad="38100" dist="38100" dir="2700000" algn="tl">
                    <a:srgbClr val="FFFFFF"/>
                  </a:outerShdw>
                </a:effectLst>
                <a:ea typeface="ＭＳ Ｐゴシック" charset="-128"/>
              </a:rPr>
              <a:t>AoA</a:t>
            </a:r>
            <a:r>
              <a:rPr lang="en-US" sz="3000" b="0" dirty="0" smtClean="0">
                <a:solidFill>
                  <a:srgbClr val="FFFFCC"/>
                </a:solidFill>
                <a:effectLst>
                  <a:outerShdw blurRad="38100" dist="38100" dir="2700000" algn="tl">
                    <a:srgbClr val="FFFFFF"/>
                  </a:outerShdw>
                </a:effectLst>
                <a:ea typeface="ＭＳ Ｐゴシック" charset="-128"/>
              </a:rPr>
              <a:t> – Chapter II – Sections 3 to 22</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Prospectus – Chapter III – Sections 23 to 42</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Share Capital – Chapter IV – Sections 43 to 72</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Public Deposits – Chapter V – Sections 73 to 76</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Management &amp; Administration – Chapter IVI – Sections 88 to 122</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Accounts – Chapter IX – Sections 128 to 138</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Audit &amp; Auditors – Chapter X – Sections 139 to 148</a:t>
            </a:r>
            <a:endParaRPr lang="en-US" sz="30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70000"/>
              </a:lnSpc>
              <a:spcBef>
                <a:spcPts val="700"/>
              </a:spcBef>
              <a:buClr>
                <a:srgbClr val="CCFF33"/>
              </a:buClr>
              <a:buSzPct val="70000"/>
              <a:buFont typeface="Wingdings" pitchFamily="2" charset="2"/>
              <a:buChar char="•"/>
            </a:pPr>
            <a:endParaRPr lang="en-US" sz="2800" b="0" dirty="0" smtClean="0">
              <a:solidFill>
                <a:srgbClr val="FFFFCC"/>
              </a:solidFill>
              <a:effectLst>
                <a:outerShdw blurRad="38100" dist="38100" dir="2700000" algn="tl">
                  <a:srgbClr val="FFFFFF"/>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8</a:t>
            </a:fld>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8194">
                                            <p:txEl>
                                              <p:pRg st="7" end="7"/>
                                            </p:txEl>
                                          </p:spTgt>
                                        </p:tgtEl>
                                        <p:attrNameLst>
                                          <p:attrName>style.visibility</p:attrName>
                                        </p:attrNameLst>
                                      </p:cBhvr>
                                      <p:to>
                                        <p:strVal val="visible"/>
                                      </p:to>
                                    </p:set>
                                    <p:anim calcmode="lin" valueType="num">
                                      <p:cBhvr additive="base">
                                        <p:cTn id="49" dur="500" fill="hold"/>
                                        <p:tgtEl>
                                          <p:spTgt spid="8194">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819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317500" y="722313"/>
            <a:ext cx="8637588" cy="762000"/>
          </a:xfrm>
          <a:noFill/>
        </p:spPr>
        <p:txBody>
          <a:bodyPr wrap="square" lIns="50800" tIns="50800" rIns="50800" bIns="50800" numCol="1" anchor="b" anchorCtr="0" compatLnSpc="1">
            <a:prstTxWarp prst="textNoShape">
              <a:avLst/>
            </a:prstTxWarp>
          </a:bodyPr>
          <a:lstStyle/>
          <a:p>
            <a:pPr eaLnBrk="1" fontAlgn="auto" hangingPunct="1">
              <a:spcAft>
                <a:spcPts val="0"/>
              </a:spcAft>
              <a:defRPr/>
            </a:pPr>
            <a:r>
              <a:rPr lang="en-US" sz="4400" dirty="0" smtClean="0">
                <a:solidFill>
                  <a:srgbClr val="FFCC00"/>
                </a:solidFill>
                <a:latin typeface="Arial" charset="0"/>
                <a:ea typeface="+mj-ea"/>
                <a:cs typeface="Arial" charset="0"/>
                <a:sym typeface="Arial" charset="0"/>
              </a:rPr>
              <a:t>Understanding Layout</a:t>
            </a:r>
            <a:endParaRPr lang="en-US" dirty="0">
              <a:ea typeface="+mj-ea"/>
              <a:cs typeface="+mj-cs"/>
            </a:endParaRPr>
          </a:p>
        </p:txBody>
      </p:sp>
      <p:sp>
        <p:nvSpPr>
          <p:cNvPr id="8194" name="Rectangle 2"/>
          <p:cNvSpPr>
            <a:spLocks noGrp="1"/>
          </p:cNvSpPr>
          <p:nvPr>
            <p:ph idx="1"/>
          </p:nvPr>
        </p:nvSpPr>
        <p:spPr bwMode="auto">
          <a:xfrm>
            <a:off x="328613" y="1941513"/>
            <a:ext cx="8208962" cy="4114800"/>
          </a:xfrm>
          <a:noFill/>
        </p:spPr>
        <p:txBody>
          <a:bodyPr wrap="square" lIns="50800" tIns="50800" rIns="50800" bIns="50800" numCol="1" anchor="t" anchorCtr="0" compatLnSpc="1">
            <a:prstTxWarp prst="textNoShape">
              <a:avLst/>
            </a:prstTxWarp>
            <a:normAutofit lnSpcReduction="10000"/>
          </a:bodyPr>
          <a:lstStyle/>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Directors, Board &amp; Remuneration – Chapters 11, 12 and 13 – Sections 149 to 205</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Inspection, Investigation – Chapter 14 – Sections 206 to 229</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Mergers – Chapter 15 – Sections 230 to 240</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Oppression and Mismanagement – Chapter 16 – Sections 241 to 246</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Revival – Chapter 19 – Sections 253 to 269</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Winding –up – Chapter 20 – Sections 270 to 378</a:t>
            </a:r>
          </a:p>
          <a:p>
            <a:pPr marL="342900" indent="-342900" eaLnBrk="1" hangingPunct="1">
              <a:lnSpc>
                <a:spcPct val="70000"/>
              </a:lnSpc>
              <a:spcBef>
                <a:spcPts val="700"/>
              </a:spcBef>
              <a:buClr>
                <a:srgbClr val="CCFF33"/>
              </a:buClr>
              <a:buSzPct val="70000"/>
              <a:buFont typeface="Wingdings" pitchFamily="2" charset="2"/>
              <a:buChar char="•"/>
            </a:pPr>
            <a:r>
              <a:rPr lang="en-US" sz="3000" b="0" dirty="0" smtClean="0">
                <a:solidFill>
                  <a:srgbClr val="FFFFCC"/>
                </a:solidFill>
                <a:effectLst>
                  <a:outerShdw blurRad="38100" dist="38100" dir="2700000" algn="tl">
                    <a:srgbClr val="FFFFFF"/>
                  </a:outerShdw>
                </a:effectLst>
                <a:ea typeface="ＭＳ Ｐゴシック" charset="-128"/>
              </a:rPr>
              <a:t>Foreign Companies – Chapter 21 – Sections 379 to 393</a:t>
            </a:r>
            <a:r>
              <a:rPr lang="en-US" sz="3000" b="0" dirty="0" smtClean="0">
                <a:solidFill>
                  <a:srgbClr val="FFFFCC"/>
                </a:solidFill>
                <a:effectLst>
                  <a:outerShdw blurRad="38100" dist="38100" dir="2700000" algn="tl">
                    <a:srgbClr val="FFFFFF"/>
                  </a:outerShdw>
                </a:effectLst>
                <a:ea typeface="ＭＳ Ｐゴシック" charset="-128"/>
              </a:rPr>
              <a:t> </a:t>
            </a:r>
          </a:p>
          <a:p>
            <a:pPr marL="342900" indent="-342900" eaLnBrk="1" hangingPunct="1">
              <a:lnSpc>
                <a:spcPct val="70000"/>
              </a:lnSpc>
              <a:spcBef>
                <a:spcPts val="700"/>
              </a:spcBef>
              <a:buClr>
                <a:srgbClr val="CCFF33"/>
              </a:buClr>
              <a:buSzPct val="70000"/>
              <a:buFont typeface="Wingdings" pitchFamily="2" charset="2"/>
              <a:buChar char="•"/>
            </a:pPr>
            <a:endParaRPr lang="en-US" sz="3000" b="0" dirty="0" smtClean="0">
              <a:solidFill>
                <a:srgbClr val="FFFFCC"/>
              </a:solidFill>
              <a:effectLst>
                <a:outerShdw blurRad="38100" dist="38100" dir="2700000" algn="tl">
                  <a:srgbClr val="FFFFFF"/>
                </a:outerShdw>
              </a:effectLst>
              <a:ea typeface="ＭＳ Ｐゴシック" charset="-128"/>
            </a:endParaRPr>
          </a:p>
          <a:p>
            <a:pPr marL="342900" indent="-342900" eaLnBrk="1" hangingPunct="1">
              <a:lnSpc>
                <a:spcPct val="70000"/>
              </a:lnSpc>
              <a:spcBef>
                <a:spcPts val="700"/>
              </a:spcBef>
              <a:buClr>
                <a:srgbClr val="CCFF33"/>
              </a:buClr>
              <a:buSzPct val="70000"/>
              <a:buFont typeface="Wingdings" pitchFamily="2" charset="2"/>
              <a:buChar char="•"/>
            </a:pPr>
            <a:endParaRPr lang="en-US" sz="2800" b="0" dirty="0" smtClean="0">
              <a:solidFill>
                <a:srgbClr val="FFFFCC"/>
              </a:solidFill>
              <a:effectLst>
                <a:outerShdw blurRad="38100" dist="38100" dir="2700000" algn="tl">
                  <a:srgbClr val="FFFFFF"/>
                </a:outerShdw>
              </a:effectLst>
              <a:ea typeface="ＭＳ Ｐゴシック" charset="-128"/>
            </a:endParaRPr>
          </a:p>
        </p:txBody>
      </p:sp>
      <p:sp>
        <p:nvSpPr>
          <p:cNvPr id="8195" name="AutoShape 3"/>
          <p:cNvSpPr>
            <a:spLocks/>
          </p:cNvSpPr>
          <p:nvPr/>
        </p:nvSpPr>
        <p:spPr bwMode="auto">
          <a:xfrm>
            <a:off x="146050" y="6361113"/>
            <a:ext cx="190500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b"/>
          <a:lstStyle/>
          <a:p>
            <a:pPr defTabSz="914400"/>
            <a:fld id="{1578E474-F2A7-4403-8D5A-6ECF02BE96B1}" type="slidenum">
              <a:rPr lang="en-US" sz="2400">
                <a:solidFill>
                  <a:srgbClr val="FFFFCC"/>
                </a:solidFill>
                <a:latin typeface="Times New Roman" pitchFamily="18" charset="0"/>
                <a:cs typeface="Times New Roman" pitchFamily="18" charset="0"/>
                <a:sym typeface="Times New Roman" pitchFamily="18" charset="0"/>
              </a:rPr>
              <a:pPr defTabSz="914400"/>
              <a:t>9</a:t>
            </a:fld>
            <a:endParaRPr lang="en-US"/>
          </a:p>
        </p:txBody>
      </p:sp>
    </p:spTree>
    <p:extLst>
      <p:ext uri="{BB962C8B-B14F-4D97-AF65-F5344CB8AC3E}">
        <p14:creationId xmlns:p14="http://schemas.microsoft.com/office/powerpoint/2010/main" val="3666046210"/>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additive="base">
                                        <p:cTn id="13" dur="500" fill="hold"/>
                                        <p:tgtEl>
                                          <p:spTgt spid="81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4">
                                            <p:txEl>
                                              <p:pRg st="2" end="2"/>
                                            </p:txEl>
                                          </p:spTgt>
                                        </p:tgtEl>
                                        <p:attrNameLst>
                                          <p:attrName>style.visibility</p:attrName>
                                        </p:attrNameLst>
                                      </p:cBhvr>
                                      <p:to>
                                        <p:strVal val="visible"/>
                                      </p:to>
                                    </p:set>
                                    <p:anim calcmode="lin" valueType="num">
                                      <p:cBhvr additive="base">
                                        <p:cTn id="19" dur="500" fill="hold"/>
                                        <p:tgtEl>
                                          <p:spTgt spid="81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1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194">
                                            <p:txEl>
                                              <p:pRg st="3" end="3"/>
                                            </p:txEl>
                                          </p:spTgt>
                                        </p:tgtEl>
                                        <p:attrNameLst>
                                          <p:attrName>style.visibility</p:attrName>
                                        </p:attrNameLst>
                                      </p:cBhvr>
                                      <p:to>
                                        <p:strVal val="visible"/>
                                      </p:to>
                                    </p:set>
                                    <p:anim calcmode="lin" valueType="num">
                                      <p:cBhvr additive="base">
                                        <p:cTn id="25" dur="500" fill="hold"/>
                                        <p:tgtEl>
                                          <p:spTgt spid="81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19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194">
                                            <p:txEl>
                                              <p:pRg st="4" end="4"/>
                                            </p:txEl>
                                          </p:spTgt>
                                        </p:tgtEl>
                                        <p:attrNameLst>
                                          <p:attrName>style.visibility</p:attrName>
                                        </p:attrNameLst>
                                      </p:cBhvr>
                                      <p:to>
                                        <p:strVal val="visible"/>
                                      </p:to>
                                    </p:set>
                                    <p:anim calcmode="lin" valueType="num">
                                      <p:cBhvr additive="base">
                                        <p:cTn id="31" dur="500" fill="hold"/>
                                        <p:tgtEl>
                                          <p:spTgt spid="8194">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19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194">
                                            <p:txEl>
                                              <p:pRg st="5" end="5"/>
                                            </p:txEl>
                                          </p:spTgt>
                                        </p:tgtEl>
                                        <p:attrNameLst>
                                          <p:attrName>style.visibility</p:attrName>
                                        </p:attrNameLst>
                                      </p:cBhvr>
                                      <p:to>
                                        <p:strVal val="visible"/>
                                      </p:to>
                                    </p:set>
                                    <p:anim calcmode="lin" valueType="num">
                                      <p:cBhvr additive="base">
                                        <p:cTn id="37" dur="500" fill="hold"/>
                                        <p:tgtEl>
                                          <p:spTgt spid="8194">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19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194">
                                            <p:txEl>
                                              <p:pRg st="6" end="6"/>
                                            </p:txEl>
                                          </p:spTgt>
                                        </p:tgtEl>
                                        <p:attrNameLst>
                                          <p:attrName>style.visibility</p:attrName>
                                        </p:attrNameLst>
                                      </p:cBhvr>
                                      <p:to>
                                        <p:strVal val="visible"/>
                                      </p:to>
                                    </p:set>
                                    <p:anim calcmode="lin" valueType="num">
                                      <p:cBhvr additive="base">
                                        <p:cTn id="43" dur="500" fill="hold"/>
                                        <p:tgtEl>
                                          <p:spTgt spid="8194">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19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bldLvl="5"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572E2D"/>
      </a:dk1>
      <a:lt1>
        <a:srgbClr val="2A5657"/>
      </a:lt1>
      <a:dk2>
        <a:srgbClr val="A7A7A7"/>
      </a:dk2>
      <a:lt2>
        <a:srgbClr val="535353"/>
      </a:lt2>
      <a:accent1>
        <a:srgbClr val="808000"/>
      </a:accent1>
      <a:accent2>
        <a:srgbClr val="CC9900"/>
      </a:accent2>
      <a:accent3>
        <a:srgbClr val="ACB4B4"/>
      </a:accent3>
      <a:accent4>
        <a:srgbClr val="492625"/>
      </a:accent4>
      <a:accent5>
        <a:srgbClr val="C0C0AA"/>
      </a:accent5>
      <a:accent6>
        <a:srgbClr val="B98A00"/>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1694</TotalTime>
  <Words>3575</Words>
  <Application>Microsoft Macintosh PowerPoint</Application>
  <PresentationFormat>On-screen Show (4:3)</PresentationFormat>
  <Paragraphs>539</Paragraphs>
  <Slides>67</Slides>
  <Notes>5</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Orbit</vt:lpstr>
      <vt:lpstr>Companies Act 2013 A Critical Analysis</vt:lpstr>
      <vt:lpstr>The Pencil Parable</vt:lpstr>
      <vt:lpstr>Looking Back</vt:lpstr>
      <vt:lpstr>Looking Forward</vt:lpstr>
      <vt:lpstr>Looking Forward</vt:lpstr>
      <vt:lpstr>Companies Act 2013 - Status</vt:lpstr>
      <vt:lpstr>Companies Act 2013 - Status</vt:lpstr>
      <vt:lpstr>Understanding Layout</vt:lpstr>
      <vt:lpstr>Understanding Layout</vt:lpstr>
      <vt:lpstr>Understanding Layout</vt:lpstr>
      <vt:lpstr>New Definitions</vt:lpstr>
      <vt:lpstr>National Financial Reporting Authority</vt:lpstr>
      <vt:lpstr>National Financial Reporting Authority</vt:lpstr>
      <vt:lpstr>National Financial Reporting Authority</vt:lpstr>
      <vt:lpstr>National Financial Reporting Authority</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New Definitions</vt:lpstr>
      <vt:lpstr>One Person Company</vt:lpstr>
      <vt:lpstr>Name/Incorporation</vt:lpstr>
      <vt:lpstr>Commencement of Business</vt:lpstr>
      <vt:lpstr>Registered Office</vt:lpstr>
      <vt:lpstr>Public Deposits</vt:lpstr>
      <vt:lpstr>Annual Return (Section 92)</vt:lpstr>
      <vt:lpstr>Annual Return</vt:lpstr>
      <vt:lpstr>AGM (Section 96)</vt:lpstr>
      <vt:lpstr>AGM</vt:lpstr>
      <vt:lpstr>Meetings</vt:lpstr>
      <vt:lpstr>Financial Statements</vt:lpstr>
      <vt:lpstr>PowerPoint Presentation</vt:lpstr>
      <vt:lpstr>Accounts of Companies</vt:lpstr>
      <vt:lpstr>Board’s Report</vt:lpstr>
      <vt:lpstr>Auditors (Section 139)</vt:lpstr>
      <vt:lpstr>Auditors</vt:lpstr>
      <vt:lpstr>Auditors</vt:lpstr>
      <vt:lpstr>Auditors</vt:lpstr>
      <vt:lpstr>Auditors</vt:lpstr>
      <vt:lpstr>Auditors</vt:lpstr>
      <vt:lpstr>Auditors</vt:lpstr>
      <vt:lpstr>Auditors</vt:lpstr>
      <vt:lpstr>Directors</vt:lpstr>
      <vt:lpstr>Directors</vt:lpstr>
      <vt:lpstr> Nominee Director</vt:lpstr>
      <vt:lpstr>Independent Directors – Companies Act 2013</vt:lpstr>
      <vt:lpstr>Duties </vt:lpstr>
      <vt:lpstr>Duties </vt:lpstr>
      <vt:lpstr>Duties </vt:lpstr>
      <vt:lpstr>Board Meetings</vt:lpstr>
      <vt:lpstr>Managerial Personnel</vt:lpstr>
      <vt:lpstr>NCLT</vt:lpstr>
      <vt:lpstr>CSR</vt:lpstr>
      <vt:lpstr>CSR</vt:lpstr>
      <vt:lpstr>Penalties</vt:lpstr>
      <vt:lpstr>Penalties</vt:lpstr>
      <vt:lpstr>Penalties</vt:lpstr>
      <vt:lpstr>Thank you for your patience    Ashish Makhija #9810128356 ashish@amclawfirm.com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Companies Bill 2011 A Critical Analysis</dc:title>
  <cp:lastModifiedBy>Ashish Makhija</cp:lastModifiedBy>
  <cp:revision>72</cp:revision>
  <dcterms:modified xsi:type="dcterms:W3CDTF">2013-10-25T10:30:55Z</dcterms:modified>
</cp:coreProperties>
</file>